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3" r:id="rId2"/>
    <p:sldId id="257" r:id="rId3"/>
    <p:sldId id="260" r:id="rId4"/>
    <p:sldId id="261" r:id="rId5"/>
    <p:sldId id="262" r:id="rId6"/>
    <p:sldId id="264" r:id="rId7"/>
    <p:sldId id="263" r:id="rId8"/>
    <p:sldId id="270" r:id="rId9"/>
    <p:sldId id="266" r:id="rId10"/>
    <p:sldId id="268" r:id="rId11"/>
    <p:sldId id="275" r:id="rId12"/>
    <p:sldId id="272" r:id="rId13"/>
    <p:sldId id="278" r:id="rId14"/>
    <p:sldId id="279" r:id="rId15"/>
    <p:sldId id="280" r:id="rId16"/>
    <p:sldId id="277"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E7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2489E-7807-4AC1-95AE-1DEC01B9FF8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D1786701-D186-479B-A76B-06732EF969DB}">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4800" dirty="0" smtClean="0"/>
            <a:t>Thank you for your attention!</a:t>
          </a:r>
          <a:endParaRPr lang="ru-RU" sz="4800" dirty="0"/>
        </a:p>
      </dgm:t>
    </dgm:pt>
    <dgm:pt modelId="{60716C78-7169-4E49-A4E6-ABAFD15DCC94}" type="parTrans" cxnId="{9FFA699F-F736-4E2F-A505-6C3638D182AE}">
      <dgm:prSet/>
      <dgm:spPr/>
      <dgm:t>
        <a:bodyPr/>
        <a:lstStyle/>
        <a:p>
          <a:endParaRPr lang="ru-RU"/>
        </a:p>
      </dgm:t>
    </dgm:pt>
    <dgm:pt modelId="{8AC8F2B2-49FD-4963-87A8-F064E740B1B1}" type="sibTrans" cxnId="{9FFA699F-F736-4E2F-A505-6C3638D182AE}">
      <dgm:prSet/>
      <dgm:spPr/>
      <dgm:t>
        <a:bodyPr/>
        <a:lstStyle/>
        <a:p>
          <a:endParaRPr lang="ru-RU"/>
        </a:p>
      </dgm:t>
    </dgm:pt>
    <dgm:pt modelId="{B3411593-6E07-421E-A2FE-160E2AEEA7C6}" type="pres">
      <dgm:prSet presAssocID="{B6D2489E-7807-4AC1-95AE-1DEC01B9FF82}" presName="Name0" presStyleCnt="0">
        <dgm:presLayoutVars>
          <dgm:dir/>
          <dgm:animLvl val="lvl"/>
          <dgm:resizeHandles val="exact"/>
        </dgm:presLayoutVars>
      </dgm:prSet>
      <dgm:spPr/>
      <dgm:t>
        <a:bodyPr/>
        <a:lstStyle/>
        <a:p>
          <a:endParaRPr lang="ru-RU"/>
        </a:p>
      </dgm:t>
    </dgm:pt>
    <dgm:pt modelId="{34333AC7-F671-438A-B038-514ED9D4F5BD}" type="pres">
      <dgm:prSet presAssocID="{D1786701-D186-479B-A76B-06732EF969DB}" presName="linNode" presStyleCnt="0"/>
      <dgm:spPr/>
    </dgm:pt>
    <dgm:pt modelId="{789582E1-FA54-4516-9D04-64F7E497E30D}" type="pres">
      <dgm:prSet presAssocID="{D1786701-D186-479B-A76B-06732EF969DB}" presName="parentText" presStyleLbl="node1" presStyleIdx="0" presStyleCnt="1" custScaleX="277778">
        <dgm:presLayoutVars>
          <dgm:chMax val="1"/>
          <dgm:bulletEnabled val="1"/>
        </dgm:presLayoutVars>
      </dgm:prSet>
      <dgm:spPr/>
      <dgm:t>
        <a:bodyPr/>
        <a:lstStyle/>
        <a:p>
          <a:endParaRPr lang="ru-RU"/>
        </a:p>
      </dgm:t>
    </dgm:pt>
  </dgm:ptLst>
  <dgm:cxnLst>
    <dgm:cxn modelId="{1293466F-3E15-4137-B427-879AB0C56CAE}" type="presOf" srcId="{D1786701-D186-479B-A76B-06732EF969DB}" destId="{789582E1-FA54-4516-9D04-64F7E497E30D}" srcOrd="0" destOrd="0" presId="urn:microsoft.com/office/officeart/2005/8/layout/vList5"/>
    <dgm:cxn modelId="{2287DA7A-0980-4926-A030-4044F9ACF5FE}" type="presOf" srcId="{B6D2489E-7807-4AC1-95AE-1DEC01B9FF82}" destId="{B3411593-6E07-421E-A2FE-160E2AEEA7C6}" srcOrd="0" destOrd="0" presId="urn:microsoft.com/office/officeart/2005/8/layout/vList5"/>
    <dgm:cxn modelId="{9FFA699F-F736-4E2F-A505-6C3638D182AE}" srcId="{B6D2489E-7807-4AC1-95AE-1DEC01B9FF82}" destId="{D1786701-D186-479B-A76B-06732EF969DB}" srcOrd="0" destOrd="0" parTransId="{60716C78-7169-4E49-A4E6-ABAFD15DCC94}" sibTransId="{8AC8F2B2-49FD-4963-87A8-F064E740B1B1}"/>
    <dgm:cxn modelId="{3736D4FD-D106-4FA1-981D-D5F30F45A7C1}" type="presParOf" srcId="{B3411593-6E07-421E-A2FE-160E2AEEA7C6}" destId="{34333AC7-F671-438A-B038-514ED9D4F5BD}" srcOrd="0" destOrd="0" presId="urn:microsoft.com/office/officeart/2005/8/layout/vList5"/>
    <dgm:cxn modelId="{CF5F9D58-971C-4F09-9549-86AA37C92AD7}" type="presParOf" srcId="{34333AC7-F671-438A-B038-514ED9D4F5BD}" destId="{789582E1-FA54-4516-9D04-64F7E497E30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582E1-FA54-4516-9D04-64F7E497E30D}">
      <dsp:nvSpPr>
        <dsp:cNvPr id="0" name=""/>
        <dsp:cNvSpPr/>
      </dsp:nvSpPr>
      <dsp:spPr>
        <a:xfrm>
          <a:off x="3866" y="376"/>
          <a:ext cx="7917067" cy="77031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smtClean="0"/>
            <a:t>Thank you for your attention!</a:t>
          </a:r>
          <a:endParaRPr lang="ru-RU" sz="4800" kern="1200" dirty="0"/>
        </a:p>
      </dsp:txBody>
      <dsp:txXfrm>
        <a:off x="41470" y="37980"/>
        <a:ext cx="7841859" cy="6951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66B42-5A46-421C-AF51-80DAAE91EE47}" type="datetimeFigureOut">
              <a:rPr lang="en-US" smtClean="0"/>
              <a:t>1/5/2021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02FC9-7DCC-4756-BEFE-D99789505186}" type="slidenum">
              <a:rPr lang="en-US" smtClean="0"/>
              <a:t>‹#›</a:t>
            </a:fld>
            <a:endParaRPr lang="en-US"/>
          </a:p>
        </p:txBody>
      </p:sp>
    </p:spTree>
    <p:extLst>
      <p:ext uri="{BB962C8B-B14F-4D97-AF65-F5344CB8AC3E}">
        <p14:creationId xmlns:p14="http://schemas.microsoft.com/office/powerpoint/2010/main" val="32063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C7C02FC9-7DCC-4756-BEFE-D99789505186}" type="slidenum">
              <a:rPr lang="en-US" smtClean="0"/>
              <a:t>2</a:t>
            </a:fld>
            <a:endParaRPr lang="en-US"/>
          </a:p>
        </p:txBody>
      </p:sp>
    </p:spTree>
    <p:extLst>
      <p:ext uri="{BB962C8B-B14F-4D97-AF65-F5344CB8AC3E}">
        <p14:creationId xmlns:p14="http://schemas.microsoft.com/office/powerpoint/2010/main" val="4122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C7C02FC9-7DCC-4756-BEFE-D99789505186}" type="slidenum">
              <a:rPr lang="en-US" smtClean="0"/>
              <a:t>6</a:t>
            </a:fld>
            <a:endParaRPr lang="en-US"/>
          </a:p>
        </p:txBody>
      </p:sp>
    </p:spTree>
    <p:extLst>
      <p:ext uri="{BB962C8B-B14F-4D97-AF65-F5344CB8AC3E}">
        <p14:creationId xmlns:p14="http://schemas.microsoft.com/office/powerpoint/2010/main" val="178064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685800" y="1143000"/>
            <a:ext cx="5486400" cy="3086100"/>
          </a:xfrm>
          <a:prstGeom prst="rect">
            <a:avLst/>
          </a:prstGeom>
        </p:spPr>
      </p:sp>
      <p:sp>
        <p:nvSpPr>
          <p:cNvPr id="198" name="PlaceHolder 2"/>
          <p:cNvSpPr>
            <a:spLocks noGrp="1"/>
          </p:cNvSpPr>
          <p:nvPr>
            <p:ph type="body"/>
          </p:nvPr>
        </p:nvSpPr>
        <p:spPr>
          <a:xfrm>
            <a:off x="685800" y="4400280"/>
            <a:ext cx="5486400" cy="3600360"/>
          </a:xfrm>
          <a:prstGeom prst="rect">
            <a:avLst/>
          </a:prstGeom>
        </p:spPr>
        <p:txBody>
          <a:bodyPr lIns="0" tIns="0" rIns="0" bIns="0">
            <a:noAutofit/>
          </a:bodyPr>
          <a:lstStyle/>
          <a:p>
            <a:endParaRPr lang="ru-RU" sz="1200" b="0" strike="noStrike" spc="-1" dirty="0">
              <a:solidFill>
                <a:srgbClr val="000000"/>
              </a:solidFill>
              <a:latin typeface="Calibri"/>
            </a:endParaRPr>
          </a:p>
        </p:txBody>
      </p:sp>
      <p:sp>
        <p:nvSpPr>
          <p:cNvPr id="199" name="CustomShape 3"/>
          <p:cNvSpPr/>
          <p:nvPr/>
        </p:nvSpPr>
        <p:spPr>
          <a:xfrm>
            <a:off x="3884760" y="8685360"/>
            <a:ext cx="2971800" cy="458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fld id="{65D7A023-00DF-4541-9960-C0D1057A3532}" type="slidenum">
              <a:rPr lang="uk-UA" sz="1200" b="0" strike="noStrike" spc="-1">
                <a:solidFill>
                  <a:srgbClr val="000000"/>
                </a:solidFill>
                <a:latin typeface="Tahoma"/>
              </a:rPr>
              <a:pPr algn="r"/>
              <a:t>10</a:t>
            </a:fld>
            <a:endParaRPr lang="ru-RU" sz="1200" b="0" strike="noStrike" spc="-1">
              <a:solidFill>
                <a:srgbClr val="000000"/>
              </a:solidFill>
              <a:latin typeface="Tahoma"/>
            </a:endParaRPr>
          </a:p>
        </p:txBody>
      </p:sp>
    </p:spTree>
    <p:extLst>
      <p:ext uri="{BB962C8B-B14F-4D97-AF65-F5344CB8AC3E}">
        <p14:creationId xmlns:p14="http://schemas.microsoft.com/office/powerpoint/2010/main" val="199779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685800" y="1143000"/>
            <a:ext cx="5486400" cy="3086100"/>
          </a:xfrm>
          <a:prstGeom prst="rect">
            <a:avLst/>
          </a:prstGeom>
        </p:spPr>
      </p:sp>
      <p:sp>
        <p:nvSpPr>
          <p:cNvPr id="210" name="PlaceHolder 2"/>
          <p:cNvSpPr>
            <a:spLocks noGrp="1"/>
          </p:cNvSpPr>
          <p:nvPr>
            <p:ph type="body"/>
          </p:nvPr>
        </p:nvSpPr>
        <p:spPr>
          <a:xfrm>
            <a:off x="685800" y="4400280"/>
            <a:ext cx="5486400" cy="3600360"/>
          </a:xfrm>
          <a:prstGeom prst="rect">
            <a:avLst/>
          </a:prstGeom>
        </p:spPr>
        <p:txBody>
          <a:bodyPr lIns="0" tIns="0" rIns="0" bIns="0">
            <a:noAutofit/>
          </a:bodyPr>
          <a:lstStyle/>
          <a:p>
            <a:endParaRPr lang="ru-RU" sz="1200" b="0" strike="noStrike" spc="-1">
              <a:solidFill>
                <a:srgbClr val="000000"/>
              </a:solidFill>
              <a:latin typeface="Calibri"/>
            </a:endParaRPr>
          </a:p>
        </p:txBody>
      </p:sp>
      <p:sp>
        <p:nvSpPr>
          <p:cNvPr id="211" name="CustomShape 3"/>
          <p:cNvSpPr/>
          <p:nvPr/>
        </p:nvSpPr>
        <p:spPr>
          <a:xfrm>
            <a:off x="3884760" y="8685360"/>
            <a:ext cx="2971800" cy="458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fld id="{71F9448C-FD27-43CA-BA1E-304377E4E49F}" type="slidenum">
              <a:rPr lang="uk-UA" sz="1200" b="0" strike="noStrike" spc="-1">
                <a:solidFill>
                  <a:srgbClr val="000000"/>
                </a:solidFill>
                <a:latin typeface="Tahoma"/>
              </a:rPr>
              <a:pPr algn="r"/>
              <a:t>11</a:t>
            </a:fld>
            <a:endParaRPr lang="ru-RU" sz="1200" b="0" strike="noStrike" spc="-1">
              <a:solidFill>
                <a:srgbClr val="000000"/>
              </a:solidFill>
              <a:latin typeface="Tahoma"/>
            </a:endParaRPr>
          </a:p>
        </p:txBody>
      </p:sp>
    </p:spTree>
    <p:extLst>
      <p:ext uri="{BB962C8B-B14F-4D97-AF65-F5344CB8AC3E}">
        <p14:creationId xmlns:p14="http://schemas.microsoft.com/office/powerpoint/2010/main" val="191274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685800" y="1143000"/>
            <a:ext cx="5486400" cy="3086100"/>
          </a:xfrm>
          <a:prstGeom prst="rect">
            <a:avLst/>
          </a:prstGeom>
        </p:spPr>
      </p:sp>
      <p:sp>
        <p:nvSpPr>
          <p:cNvPr id="201" name="PlaceHolder 2"/>
          <p:cNvSpPr>
            <a:spLocks noGrp="1"/>
          </p:cNvSpPr>
          <p:nvPr>
            <p:ph type="body"/>
          </p:nvPr>
        </p:nvSpPr>
        <p:spPr>
          <a:xfrm>
            <a:off x="685800" y="4400280"/>
            <a:ext cx="5486400" cy="3600360"/>
          </a:xfrm>
          <a:prstGeom prst="rect">
            <a:avLst/>
          </a:prstGeom>
        </p:spPr>
        <p:txBody>
          <a:bodyPr lIns="0" tIns="0" rIns="0" bIns="0">
            <a:noAutofit/>
          </a:bodyPr>
          <a:lstStyle/>
          <a:p>
            <a:endParaRPr lang="ru-RU" sz="1200" b="0" strike="noStrike" spc="-1">
              <a:solidFill>
                <a:srgbClr val="000000"/>
              </a:solidFill>
              <a:latin typeface="Calibri"/>
            </a:endParaRPr>
          </a:p>
        </p:txBody>
      </p:sp>
      <p:sp>
        <p:nvSpPr>
          <p:cNvPr id="202" name="CustomShape 3"/>
          <p:cNvSpPr/>
          <p:nvPr/>
        </p:nvSpPr>
        <p:spPr>
          <a:xfrm>
            <a:off x="3884760" y="8685360"/>
            <a:ext cx="2971800" cy="458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fld id="{49CA0E33-D979-468A-B939-1048C44FBEFA}" type="slidenum">
              <a:rPr lang="uk-UA" sz="1200" b="0" strike="noStrike" spc="-1">
                <a:solidFill>
                  <a:srgbClr val="000000"/>
                </a:solidFill>
                <a:latin typeface="Tahoma"/>
              </a:rPr>
              <a:pPr algn="r"/>
              <a:t>12</a:t>
            </a:fld>
            <a:endParaRPr lang="ru-RU" sz="1200" b="0" strike="noStrike" spc="-1">
              <a:solidFill>
                <a:srgbClr val="000000"/>
              </a:solidFill>
              <a:latin typeface="Tahoma"/>
            </a:endParaRPr>
          </a:p>
        </p:txBody>
      </p:sp>
    </p:spTree>
    <p:extLst>
      <p:ext uri="{BB962C8B-B14F-4D97-AF65-F5344CB8AC3E}">
        <p14:creationId xmlns:p14="http://schemas.microsoft.com/office/powerpoint/2010/main" val="191225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685800" y="1143000"/>
            <a:ext cx="5486400" cy="3086100"/>
          </a:xfrm>
          <a:prstGeom prst="rect">
            <a:avLst/>
          </a:prstGeom>
        </p:spPr>
      </p:sp>
      <p:sp>
        <p:nvSpPr>
          <p:cNvPr id="216" name="PlaceHolder 2"/>
          <p:cNvSpPr>
            <a:spLocks noGrp="1"/>
          </p:cNvSpPr>
          <p:nvPr>
            <p:ph type="body"/>
          </p:nvPr>
        </p:nvSpPr>
        <p:spPr>
          <a:xfrm>
            <a:off x="685800" y="4400280"/>
            <a:ext cx="5486400" cy="3600360"/>
          </a:xfrm>
          <a:prstGeom prst="rect">
            <a:avLst/>
          </a:prstGeom>
        </p:spPr>
        <p:txBody>
          <a:bodyPr lIns="0" tIns="0" rIns="0" bIns="0">
            <a:noAutofit/>
          </a:bodyPr>
          <a:lstStyle/>
          <a:p>
            <a:endParaRPr lang="ru-RU" sz="1200" b="0" strike="noStrike" spc="-1">
              <a:solidFill>
                <a:srgbClr val="000000"/>
              </a:solidFill>
              <a:latin typeface="Calibri"/>
            </a:endParaRPr>
          </a:p>
        </p:txBody>
      </p:sp>
      <p:sp>
        <p:nvSpPr>
          <p:cNvPr id="217" name="CustomShape 3"/>
          <p:cNvSpPr/>
          <p:nvPr/>
        </p:nvSpPr>
        <p:spPr>
          <a:xfrm>
            <a:off x="3884760" y="8685360"/>
            <a:ext cx="2971800" cy="458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fld id="{3BA38F78-CAD3-414D-BADF-C56FED86BA0B}" type="slidenum">
              <a:rPr lang="uk-UA" sz="1200" b="0" strike="noStrike" spc="-1">
                <a:solidFill>
                  <a:srgbClr val="000000"/>
                </a:solidFill>
                <a:latin typeface="Tahoma"/>
              </a:rPr>
              <a:pPr algn="r"/>
              <a:t>13</a:t>
            </a:fld>
            <a:endParaRPr lang="ru-RU" sz="1200" b="0" strike="noStrike" spc="-1">
              <a:solidFill>
                <a:srgbClr val="000000"/>
              </a:solidFill>
              <a:latin typeface="Tahoma"/>
            </a:endParaRPr>
          </a:p>
        </p:txBody>
      </p:sp>
    </p:spTree>
    <p:extLst>
      <p:ext uri="{BB962C8B-B14F-4D97-AF65-F5344CB8AC3E}">
        <p14:creationId xmlns:p14="http://schemas.microsoft.com/office/powerpoint/2010/main" val="422177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685800" y="1143000"/>
            <a:ext cx="5486400" cy="3086100"/>
          </a:xfrm>
          <a:prstGeom prst="rect">
            <a:avLst/>
          </a:prstGeom>
        </p:spPr>
      </p:sp>
      <p:sp>
        <p:nvSpPr>
          <p:cNvPr id="219" name="PlaceHolder 2"/>
          <p:cNvSpPr>
            <a:spLocks noGrp="1"/>
          </p:cNvSpPr>
          <p:nvPr>
            <p:ph type="body"/>
          </p:nvPr>
        </p:nvSpPr>
        <p:spPr>
          <a:xfrm>
            <a:off x="685800" y="4400280"/>
            <a:ext cx="5486400" cy="3600360"/>
          </a:xfrm>
          <a:prstGeom prst="rect">
            <a:avLst/>
          </a:prstGeom>
        </p:spPr>
        <p:txBody>
          <a:bodyPr lIns="0" tIns="0" rIns="0" bIns="0">
            <a:noAutofit/>
          </a:bodyPr>
          <a:lstStyle/>
          <a:p>
            <a:endParaRPr lang="ru-RU" sz="1200" b="0" strike="noStrike" spc="-1">
              <a:solidFill>
                <a:srgbClr val="000000"/>
              </a:solidFill>
              <a:latin typeface="Calibri"/>
            </a:endParaRPr>
          </a:p>
        </p:txBody>
      </p:sp>
      <p:sp>
        <p:nvSpPr>
          <p:cNvPr id="220" name="CustomShape 3"/>
          <p:cNvSpPr/>
          <p:nvPr/>
        </p:nvSpPr>
        <p:spPr>
          <a:xfrm>
            <a:off x="3884760" y="8685360"/>
            <a:ext cx="2971800" cy="458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fld id="{9BA7E48A-40BE-462E-B5DF-D3EE844761ED}" type="slidenum">
              <a:rPr lang="uk-UA" sz="1200" b="0" strike="noStrike" spc="-1">
                <a:solidFill>
                  <a:srgbClr val="000000"/>
                </a:solidFill>
                <a:latin typeface="Tahoma"/>
              </a:rPr>
              <a:pPr algn="r"/>
              <a:t>15</a:t>
            </a:fld>
            <a:endParaRPr lang="ru-RU" sz="1200" b="0" strike="noStrike" spc="-1">
              <a:solidFill>
                <a:srgbClr val="000000"/>
              </a:solidFill>
              <a:latin typeface="Tahoma"/>
            </a:endParaRPr>
          </a:p>
        </p:txBody>
      </p:sp>
    </p:spTree>
    <p:extLst>
      <p:ext uri="{BB962C8B-B14F-4D97-AF65-F5344CB8AC3E}">
        <p14:creationId xmlns:p14="http://schemas.microsoft.com/office/powerpoint/2010/main" val="41111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685800" y="1143000"/>
            <a:ext cx="5486400" cy="3086100"/>
          </a:xfrm>
          <a:prstGeom prst="rect">
            <a:avLst/>
          </a:prstGeom>
        </p:spPr>
      </p:sp>
      <p:sp>
        <p:nvSpPr>
          <p:cNvPr id="198" name="PlaceHolder 2"/>
          <p:cNvSpPr>
            <a:spLocks noGrp="1"/>
          </p:cNvSpPr>
          <p:nvPr>
            <p:ph type="body"/>
          </p:nvPr>
        </p:nvSpPr>
        <p:spPr>
          <a:xfrm>
            <a:off x="685800" y="4400280"/>
            <a:ext cx="5486400" cy="3600360"/>
          </a:xfrm>
          <a:prstGeom prst="rect">
            <a:avLst/>
          </a:prstGeom>
        </p:spPr>
        <p:txBody>
          <a:bodyPr lIns="0" tIns="0" rIns="0" bIns="0">
            <a:noAutofit/>
          </a:bodyPr>
          <a:lstStyle/>
          <a:p>
            <a:endParaRPr lang="ru-RU" sz="1200" b="0" strike="noStrike" spc="-1">
              <a:solidFill>
                <a:srgbClr val="000000"/>
              </a:solidFill>
              <a:latin typeface="Calibri"/>
            </a:endParaRPr>
          </a:p>
        </p:txBody>
      </p:sp>
      <p:sp>
        <p:nvSpPr>
          <p:cNvPr id="199" name="CustomShape 3"/>
          <p:cNvSpPr/>
          <p:nvPr/>
        </p:nvSpPr>
        <p:spPr>
          <a:xfrm>
            <a:off x="3884760" y="8685360"/>
            <a:ext cx="2971800" cy="458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fld id="{65D7A023-00DF-4541-9960-C0D1057A3532}" type="slidenum">
              <a:rPr lang="uk-UA" sz="1200" b="0" strike="noStrike" spc="-1">
                <a:solidFill>
                  <a:srgbClr val="000000"/>
                </a:solidFill>
                <a:latin typeface="Tahoma"/>
              </a:rPr>
              <a:pPr algn="r"/>
              <a:t>16</a:t>
            </a:fld>
            <a:endParaRPr lang="ru-RU" sz="1200" b="0" strike="noStrike" spc="-1">
              <a:solidFill>
                <a:srgbClr val="000000"/>
              </a:solidFill>
              <a:latin typeface="Tahoma"/>
            </a:endParaRPr>
          </a:p>
        </p:txBody>
      </p:sp>
    </p:spTree>
    <p:extLst>
      <p:ext uri="{BB962C8B-B14F-4D97-AF65-F5344CB8AC3E}">
        <p14:creationId xmlns:p14="http://schemas.microsoft.com/office/powerpoint/2010/main" val="293249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7207BA61-6BF8-4B5B-A12C-618C89BAA26C}" type="datetimeFigureOut">
              <a:rPr lang="en-US" smtClean="0"/>
              <a:t>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83442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207BA61-6BF8-4B5B-A12C-618C89BAA26C}" type="datetimeFigureOut">
              <a:rPr lang="en-US" smtClean="0"/>
              <a:t>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326742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207BA61-6BF8-4B5B-A12C-618C89BAA26C}" type="datetimeFigureOut">
              <a:rPr lang="en-US" smtClean="0"/>
              <a:t>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162860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207BA61-6BF8-4B5B-A12C-618C89BAA26C}" type="datetimeFigureOut">
              <a:rPr lang="en-US" smtClean="0"/>
              <a:t>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356242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07BA61-6BF8-4B5B-A12C-618C89BAA26C}" type="datetimeFigureOut">
              <a:rPr lang="en-US" smtClean="0"/>
              <a:t>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79686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7207BA61-6BF8-4B5B-A12C-618C89BAA26C}" type="datetimeFigureOut">
              <a:rPr lang="en-US" smtClean="0"/>
              <a:t>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287563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7207BA61-6BF8-4B5B-A12C-618C89BAA26C}" type="datetimeFigureOut">
              <a:rPr lang="en-US" smtClean="0"/>
              <a:t>1/5/2021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423597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207BA61-6BF8-4B5B-A12C-618C89BAA26C}" type="datetimeFigureOut">
              <a:rPr lang="en-US" smtClean="0"/>
              <a:t>1/5/2021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393574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07BA61-6BF8-4B5B-A12C-618C89BAA26C}" type="datetimeFigureOut">
              <a:rPr lang="en-US" smtClean="0"/>
              <a:t>1/5/2021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103397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07BA61-6BF8-4B5B-A12C-618C89BAA26C}" type="datetimeFigureOut">
              <a:rPr lang="en-US" smtClean="0"/>
              <a:t>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126298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07BA61-6BF8-4B5B-A12C-618C89BAA26C}" type="datetimeFigureOut">
              <a:rPr lang="en-US" smtClean="0"/>
              <a:t>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E5CB987-D696-45EA-B81A-E3978277EB8C}" type="slidenum">
              <a:rPr lang="en-US" smtClean="0"/>
              <a:t>‹#›</a:t>
            </a:fld>
            <a:endParaRPr lang="en-US"/>
          </a:p>
        </p:txBody>
      </p:sp>
    </p:spTree>
    <p:extLst>
      <p:ext uri="{BB962C8B-B14F-4D97-AF65-F5344CB8AC3E}">
        <p14:creationId xmlns:p14="http://schemas.microsoft.com/office/powerpoint/2010/main" val="35606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7BA61-6BF8-4B5B-A12C-618C89BAA26C}" type="datetimeFigureOut">
              <a:rPr lang="en-US" smtClean="0"/>
              <a:t>1/5/2021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CB987-D696-45EA-B81A-E3978277EB8C}" type="slidenum">
              <a:rPr lang="en-US" smtClean="0"/>
              <a:t>‹#›</a:t>
            </a:fld>
            <a:endParaRPr lang="en-US"/>
          </a:p>
        </p:txBody>
      </p:sp>
    </p:spTree>
    <p:extLst>
      <p:ext uri="{BB962C8B-B14F-4D97-AF65-F5344CB8AC3E}">
        <p14:creationId xmlns:p14="http://schemas.microsoft.com/office/powerpoint/2010/main" val="3193956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87210"/>
            <a:ext cx="12193057" cy="3570790"/>
          </a:xfrm>
          <a:prstGeom prst="rect">
            <a:avLst/>
          </a:prstGeom>
        </p:spPr>
      </p:pic>
      <p:pic>
        <p:nvPicPr>
          <p:cNvPr id="13" name="Рисунок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9663" y="0"/>
            <a:ext cx="2042337" cy="591363"/>
          </a:xfrm>
          <a:prstGeom prst="rect">
            <a:avLst/>
          </a:prstGeom>
        </p:spPr>
      </p:pic>
    </p:spTree>
    <p:extLst>
      <p:ext uri="{BB962C8B-B14F-4D97-AF65-F5344CB8AC3E}">
        <p14:creationId xmlns:p14="http://schemas.microsoft.com/office/powerpoint/2010/main" val="378305412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1"/>
          <p:cNvSpPr/>
          <p:nvPr/>
        </p:nvSpPr>
        <p:spPr>
          <a:xfrm>
            <a:off x="1524000" y="838080"/>
            <a:ext cx="9144000" cy="0"/>
          </a:xfrm>
          <a:prstGeom prst="line">
            <a:avLst/>
          </a:prstGeom>
          <a:ln w="9360" cap="sq">
            <a:solidFill>
              <a:srgbClr val="A1B28E"/>
            </a:solidFill>
            <a:miter/>
          </a:ln>
        </p:spPr>
        <p:style>
          <a:lnRef idx="0">
            <a:scrgbClr r="0" g="0" b="0"/>
          </a:lnRef>
          <a:fillRef idx="0">
            <a:scrgbClr r="0" g="0" b="0"/>
          </a:fillRef>
          <a:effectRef idx="0">
            <a:scrgbClr r="0" g="0" b="0"/>
          </a:effectRef>
          <a:fontRef idx="minor"/>
        </p:style>
      </p:sp>
      <p:pic>
        <p:nvPicPr>
          <p:cNvPr id="121" name="Picture 5" descr="D:\Мои документы\Біосферний резерват\логотіп.jpg"/>
          <p:cNvPicPr/>
          <p:nvPr/>
        </p:nvPicPr>
        <p:blipFill>
          <a:blip r:embed="rId3" cstate="email">
            <a:extLst>
              <a:ext uri="{28A0092B-C50C-407E-A947-70E740481C1C}">
                <a14:useLocalDpi xmlns:a14="http://schemas.microsoft.com/office/drawing/2010/main"/>
              </a:ext>
            </a:extLst>
          </a:blip>
          <a:stretch/>
        </p:blipFill>
        <p:spPr>
          <a:xfrm>
            <a:off x="8450400" y="200160"/>
            <a:ext cx="2043000" cy="595080"/>
          </a:xfrm>
          <a:prstGeom prst="rect">
            <a:avLst/>
          </a:prstGeom>
          <a:ln>
            <a:noFill/>
          </a:ln>
        </p:spPr>
      </p:pic>
      <p:pic>
        <p:nvPicPr>
          <p:cNvPr id="2" name="Рисунок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7539" y="0"/>
            <a:ext cx="4670974" cy="3503231"/>
          </a:xfrm>
          <a:prstGeom prst="rect">
            <a:avLst/>
          </a:prstGeom>
        </p:spPr>
      </p:pic>
      <p:sp>
        <p:nvSpPr>
          <p:cNvPr id="123" name="CustomShape 2"/>
          <p:cNvSpPr/>
          <p:nvPr/>
        </p:nvSpPr>
        <p:spPr>
          <a:xfrm>
            <a:off x="184727" y="497700"/>
            <a:ext cx="5126182" cy="397249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a:lnSpc>
                <a:spcPct val="130000"/>
              </a:lnSpc>
            </a:pPr>
            <a:r>
              <a:rPr lang="uk-UA" b="1" spc="-1" dirty="0">
                <a:solidFill>
                  <a:schemeClr val="bg1"/>
                </a:solidFill>
                <a:latin typeface="Comic Sans MS" panose="030F0702030302020204" pitchFamily="66" charset="0"/>
              </a:rPr>
              <a:t>УЧАСТИЕ В МЕЖДУНАРОДНЫХ ПРОЕКТАХ </a:t>
            </a:r>
            <a:endParaRPr lang="ru-RU" spc="-1" dirty="0">
              <a:solidFill>
                <a:schemeClr val="bg1"/>
              </a:solidFill>
              <a:latin typeface="Comic Sans MS" panose="030F0702030302020204" pitchFamily="66" charset="0"/>
            </a:endParaRPr>
          </a:p>
          <a:p>
            <a:pPr algn="just">
              <a:lnSpc>
                <a:spcPct val="130000"/>
              </a:lnSpc>
              <a:buClr>
                <a:srgbClr val="008000"/>
              </a:buClr>
            </a:pPr>
            <a:r>
              <a:rPr lang="ru-RU" spc="-1" dirty="0">
                <a:solidFill>
                  <a:schemeClr val="bg1"/>
                </a:solidFill>
                <a:latin typeface="Comic Sans MS" panose="030F0702030302020204" pitchFamily="66" charset="0"/>
              </a:rPr>
              <a:t>В рамках украинско-немецкого проекта “</a:t>
            </a:r>
            <a:r>
              <a:rPr lang="ru-RU" spc="-1" dirty="0" err="1">
                <a:solidFill>
                  <a:schemeClr val="bg1"/>
                </a:solidFill>
                <a:latin typeface="Comic Sans MS" panose="030F0702030302020204" pitchFamily="66" charset="0"/>
              </a:rPr>
              <a:t>Экосистемная</a:t>
            </a:r>
            <a:r>
              <a:rPr lang="ru-RU" spc="-1" dirty="0">
                <a:solidFill>
                  <a:schemeClr val="bg1"/>
                </a:solidFill>
                <a:latin typeface="Comic Sans MS" panose="030F0702030302020204" pitchFamily="66" charset="0"/>
              </a:rPr>
              <a:t> адаптация к изменениям климата и устойчивое региональное развитие через расширение возможностей украинских биосферных </a:t>
            </a:r>
            <a:r>
              <a:rPr lang="uk-UA" spc="-1" dirty="0">
                <a:solidFill>
                  <a:schemeClr val="bg1"/>
                </a:solidFill>
                <a:latin typeface="Comic Sans MS" panose="030F0702030302020204" pitchFamily="66" charset="0"/>
              </a:rPr>
              <a:t>“ в 2020 </a:t>
            </a:r>
            <a:r>
              <a:rPr lang="uk-UA" spc="-1" dirty="0" err="1">
                <a:solidFill>
                  <a:schemeClr val="bg1"/>
                </a:solidFill>
                <a:latin typeface="Comic Sans MS" panose="030F0702030302020204" pitchFamily="66" charset="0"/>
              </a:rPr>
              <a:t>году</a:t>
            </a:r>
            <a:r>
              <a:rPr lang="uk-UA" spc="-1" dirty="0">
                <a:solidFill>
                  <a:schemeClr val="bg1"/>
                </a:solidFill>
                <a:latin typeface="Comic Sans MS" panose="030F0702030302020204" pitchFamily="66" charset="0"/>
              </a:rPr>
              <a:t> </a:t>
            </a:r>
            <a:r>
              <a:rPr lang="ru-RU" spc="-1" dirty="0">
                <a:solidFill>
                  <a:schemeClr val="bg1"/>
                </a:solidFill>
                <a:latin typeface="Comic Sans MS" panose="030F0702030302020204" pitchFamily="66" charset="0"/>
              </a:rPr>
              <a:t>разработаны стратегии адаптации </a:t>
            </a:r>
            <a:r>
              <a:rPr lang="ru-RU" spc="-1" dirty="0" smtClean="0">
                <a:solidFill>
                  <a:schemeClr val="bg1"/>
                </a:solidFill>
                <a:latin typeface="Comic Sans MS" panose="030F0702030302020204" pitchFamily="66" charset="0"/>
              </a:rPr>
              <a:t>экосистем биосферного резервата.</a:t>
            </a:r>
            <a:endParaRPr lang="ru-RU" spc="-1" dirty="0">
              <a:solidFill>
                <a:schemeClr val="bg1"/>
              </a:solidFill>
              <a:latin typeface="Comic Sans MS" panose="030F0702030302020204" pitchFamily="66" charset="0"/>
            </a:endParaRPr>
          </a:p>
          <a:p>
            <a:pPr algn="just">
              <a:lnSpc>
                <a:spcPct val="130000"/>
              </a:lnSpc>
            </a:pPr>
            <a:endParaRPr lang="ru-RU" spc="-1" dirty="0">
              <a:solidFill>
                <a:schemeClr val="bg1"/>
              </a:solidFill>
              <a:latin typeface="Tahoma"/>
            </a:endParaRPr>
          </a:p>
          <a:p>
            <a:pPr algn="just"/>
            <a:r>
              <a:rPr lang="fr-FR" spc="-1" dirty="0">
                <a:solidFill>
                  <a:schemeClr val="bg1"/>
                </a:solidFill>
                <a:latin typeface="Tahoma"/>
              </a:rPr>
              <a:t> </a:t>
            </a:r>
            <a:endParaRPr lang="ru-RU" spc="-1" dirty="0">
              <a:solidFill>
                <a:schemeClr val="bg1"/>
              </a:solidFill>
              <a:latin typeface="Tahoma"/>
            </a:endParaRPr>
          </a:p>
        </p:txBody>
      </p:sp>
      <p:pic>
        <p:nvPicPr>
          <p:cNvPr id="5" name="Рисунок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7539" y="3676456"/>
            <a:ext cx="4670974" cy="3156867"/>
          </a:xfrm>
          <a:prstGeom prst="rect">
            <a:avLst/>
          </a:prstGeom>
        </p:spPr>
      </p:pic>
      <p:pic>
        <p:nvPicPr>
          <p:cNvPr id="4" name="Рисунок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3853631"/>
            <a:ext cx="5474825" cy="3004369"/>
          </a:xfrm>
          <a:prstGeom prst="rect">
            <a:avLst/>
          </a:prstGeom>
        </p:spPr>
      </p:pic>
      <p:sp>
        <p:nvSpPr>
          <p:cNvPr id="6" name="Прямоугольник 5"/>
          <p:cNvSpPr/>
          <p:nvPr/>
        </p:nvSpPr>
        <p:spPr>
          <a:xfrm>
            <a:off x="184727" y="4340152"/>
            <a:ext cx="5290098" cy="2031325"/>
          </a:xfrm>
          <a:prstGeom prst="rect">
            <a:avLst/>
          </a:prstGeom>
        </p:spPr>
        <p:txBody>
          <a:bodyPr wrap="square">
            <a:spAutoFit/>
          </a:bodyPr>
          <a:lstStyle/>
          <a:p>
            <a:pPr algn="just"/>
            <a:r>
              <a:rPr lang="en-US" dirty="0"/>
              <a:t>PARTICIPATION IN INTERNATIONAL PROJECTS</a:t>
            </a:r>
          </a:p>
          <a:p>
            <a:pPr algn="just"/>
            <a:r>
              <a:rPr lang="en-US" dirty="0"/>
              <a:t>Within the framework of the Ukrainian-German project “Ecosystem adaptation to climate change and sustainable regional development through expanding the capabilities of Ukrainian biosphere reserves” in 2020, strategies for adaptation of ecosystems of the biosphere reserve were developed.</a:t>
            </a:r>
            <a:endParaRPr lang="ru-RU" dirty="0"/>
          </a:p>
        </p:txBody>
      </p:sp>
    </p:spTree>
    <p:extLst>
      <p:ext uri="{BB962C8B-B14F-4D97-AF65-F5344CB8AC3E}">
        <p14:creationId xmlns:p14="http://schemas.microsoft.com/office/powerpoint/2010/main" val="117686388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6696" y="0"/>
            <a:ext cx="5665304" cy="6858000"/>
          </a:xfrm>
          <a:prstGeom prst="rect">
            <a:avLst/>
          </a:prstGeom>
        </p:spPr>
      </p:pic>
      <p:sp>
        <p:nvSpPr>
          <p:cNvPr id="135" name="CustomShape 2"/>
          <p:cNvSpPr/>
          <p:nvPr/>
        </p:nvSpPr>
        <p:spPr>
          <a:xfrm>
            <a:off x="138545" y="152280"/>
            <a:ext cx="6206837" cy="69363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ctr">
              <a:lnSpc>
                <a:spcPct val="130000"/>
              </a:lnSpc>
            </a:pPr>
            <a:r>
              <a:rPr lang="uk-UA" b="1" spc="-1" dirty="0">
                <a:solidFill>
                  <a:srgbClr val="008000"/>
                </a:solidFill>
                <a:latin typeface="Comic Sans MS" panose="030F0702030302020204" pitchFamily="66" charset="0"/>
              </a:rPr>
              <a:t> </a:t>
            </a:r>
            <a:r>
              <a:rPr lang="uk-UA" b="1" spc="-1" dirty="0" err="1">
                <a:solidFill>
                  <a:srgbClr val="008000"/>
                </a:solidFill>
                <a:latin typeface="Comic Sans MS" panose="030F0702030302020204" pitchFamily="66" charset="0"/>
              </a:rPr>
              <a:t>Управление</a:t>
            </a:r>
            <a:endParaRPr lang="ru-RU" spc="-1" dirty="0">
              <a:solidFill>
                <a:srgbClr val="000000"/>
              </a:solidFill>
              <a:latin typeface="Comic Sans MS" panose="030F0702030302020204" pitchFamily="66" charset="0"/>
            </a:endParaRPr>
          </a:p>
          <a:p>
            <a:pPr algn="just">
              <a:lnSpc>
                <a:spcPct val="130000"/>
              </a:lnSpc>
              <a:buClr>
                <a:srgbClr val="008000"/>
              </a:buClr>
            </a:pPr>
            <a:r>
              <a:rPr lang="uk-UA" spc="-1" dirty="0" err="1">
                <a:solidFill>
                  <a:srgbClr val="008000"/>
                </a:solidFill>
                <a:latin typeface="Comic Sans MS" panose="030F0702030302020204" pitchFamily="66" charset="0"/>
              </a:rPr>
              <a:t>О</a:t>
            </a:r>
            <a:r>
              <a:rPr lang="uk-UA" spc="-1" dirty="0" err="1" smtClean="0">
                <a:solidFill>
                  <a:srgbClr val="008000"/>
                </a:solidFill>
                <a:latin typeface="Comic Sans MS" panose="030F0702030302020204" pitchFamily="66" charset="0"/>
              </a:rPr>
              <a:t>существляется</a:t>
            </a:r>
            <a:r>
              <a:rPr lang="uk-UA" spc="-1" dirty="0" smtClean="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администрацией</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Национального</a:t>
            </a:r>
            <a:r>
              <a:rPr lang="uk-UA" spc="-1" dirty="0">
                <a:solidFill>
                  <a:srgbClr val="008000"/>
                </a:solidFill>
                <a:latin typeface="Comic Sans MS" panose="030F0702030302020204" pitchFamily="66" charset="0"/>
              </a:rPr>
              <a:t> природного парка «</a:t>
            </a:r>
            <a:r>
              <a:rPr lang="uk-UA" spc="-1" dirty="0" err="1" smtClean="0">
                <a:solidFill>
                  <a:srgbClr val="008000"/>
                </a:solidFill>
                <a:latin typeface="Comic Sans MS" panose="030F0702030302020204" pitchFamily="66" charset="0"/>
              </a:rPr>
              <a:t>Деснянско-Старогутский</a:t>
            </a:r>
            <a:r>
              <a:rPr lang="uk-UA" spc="-1" dirty="0" smtClean="0">
                <a:solidFill>
                  <a:srgbClr val="008000"/>
                </a:solidFill>
                <a:latin typeface="Comic Sans MS" panose="030F0702030302020204" pitchFamily="66" charset="0"/>
              </a:rPr>
              <a:t>».</a:t>
            </a:r>
          </a:p>
          <a:p>
            <a:pPr algn="just">
              <a:lnSpc>
                <a:spcPct val="130000"/>
              </a:lnSpc>
              <a:buClr>
                <a:srgbClr val="008000"/>
              </a:buClr>
            </a:pPr>
            <a:endParaRPr lang="uk-UA" spc="-1" dirty="0" smtClean="0">
              <a:solidFill>
                <a:srgbClr val="008000"/>
              </a:solidFill>
              <a:latin typeface="Comic Sans MS" panose="030F0702030302020204" pitchFamily="66" charset="0"/>
            </a:endParaRPr>
          </a:p>
          <a:p>
            <a:pPr algn="just">
              <a:lnSpc>
                <a:spcPct val="130000"/>
              </a:lnSpc>
            </a:pPr>
            <a:r>
              <a:rPr lang="uk-UA" spc="-1" dirty="0" smtClean="0">
                <a:solidFill>
                  <a:srgbClr val="008000"/>
                </a:solidFill>
                <a:latin typeface="Comic Sans MS" panose="030F0702030302020204" pitchFamily="66" charset="0"/>
              </a:rPr>
              <a:t> </a:t>
            </a:r>
            <a:r>
              <a:rPr lang="uk-UA" b="1" spc="-1" dirty="0" err="1" smtClean="0">
                <a:solidFill>
                  <a:srgbClr val="008000"/>
                </a:solidFill>
                <a:latin typeface="Comic Sans MS" panose="030F0702030302020204" pitchFamily="66" charset="0"/>
              </a:rPr>
              <a:t>Привлечение</a:t>
            </a:r>
            <a:r>
              <a:rPr lang="uk-UA" b="1" spc="-1" dirty="0" smtClean="0">
                <a:solidFill>
                  <a:srgbClr val="008000"/>
                </a:solidFill>
                <a:latin typeface="Comic Sans MS" panose="030F0702030302020204" pitchFamily="66" charset="0"/>
              </a:rPr>
              <a:t> </a:t>
            </a:r>
            <a:r>
              <a:rPr lang="uk-UA" b="1" spc="-1" dirty="0" err="1" smtClean="0">
                <a:solidFill>
                  <a:srgbClr val="008000"/>
                </a:solidFill>
                <a:latin typeface="Comic Sans MS" panose="030F0702030302020204" pitchFamily="66" charset="0"/>
              </a:rPr>
              <a:t>заинтересованных</a:t>
            </a:r>
            <a:r>
              <a:rPr lang="uk-UA" b="1" spc="-1" dirty="0" smtClean="0">
                <a:solidFill>
                  <a:srgbClr val="008000"/>
                </a:solidFill>
                <a:latin typeface="Comic Sans MS" panose="030F0702030302020204" pitchFamily="66" charset="0"/>
              </a:rPr>
              <a:t> </a:t>
            </a:r>
            <a:r>
              <a:rPr lang="uk-UA" b="1" spc="-1" dirty="0" err="1" smtClean="0">
                <a:solidFill>
                  <a:srgbClr val="008000"/>
                </a:solidFill>
                <a:latin typeface="Comic Sans MS" panose="030F0702030302020204" pitchFamily="66" charset="0"/>
              </a:rPr>
              <a:t>сторон</a:t>
            </a:r>
            <a:r>
              <a:rPr lang="uk-UA" b="1" spc="-1" dirty="0" smtClean="0">
                <a:solidFill>
                  <a:srgbClr val="008000"/>
                </a:solidFill>
                <a:latin typeface="Comic Sans MS" panose="030F0702030302020204" pitchFamily="66" charset="0"/>
              </a:rPr>
              <a:t> </a:t>
            </a:r>
            <a:endParaRPr lang="ru-RU" spc="-1" dirty="0" smtClean="0">
              <a:solidFill>
                <a:srgbClr val="000000"/>
              </a:solidFill>
              <a:latin typeface="Comic Sans MS" panose="030F0702030302020204" pitchFamily="66" charset="0"/>
            </a:endParaRPr>
          </a:p>
          <a:p>
            <a:pPr algn="just">
              <a:lnSpc>
                <a:spcPct val="130000"/>
              </a:lnSpc>
              <a:buClr>
                <a:srgbClr val="008000"/>
              </a:buClr>
              <a:buFont typeface="Wingdings" charset="2"/>
              <a:buChar char=""/>
            </a:pPr>
            <a:r>
              <a:rPr lang="uk-UA" spc="-1" dirty="0" err="1" smtClean="0">
                <a:solidFill>
                  <a:srgbClr val="008000"/>
                </a:solidFill>
                <a:latin typeface="Comic Sans MS" panose="030F0702030302020204" pitchFamily="66" charset="0"/>
              </a:rPr>
              <a:t>Сумской</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национальный</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аграрный</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университет</a:t>
            </a:r>
            <a:endParaRPr lang="uk-UA" spc="-1" dirty="0" smtClean="0">
              <a:solidFill>
                <a:srgbClr val="008000"/>
              </a:solidFill>
              <a:latin typeface="Comic Sans MS" panose="030F0702030302020204" pitchFamily="66" charset="0"/>
            </a:endParaRPr>
          </a:p>
          <a:p>
            <a:pPr algn="just">
              <a:lnSpc>
                <a:spcPct val="130000"/>
              </a:lnSpc>
              <a:buClr>
                <a:srgbClr val="008000"/>
              </a:buClr>
              <a:buFont typeface="Wingdings" charset="2"/>
              <a:buChar char=""/>
            </a:pPr>
            <a:r>
              <a:rPr lang="uk-UA" spc="-1" dirty="0" err="1" smtClean="0">
                <a:solidFill>
                  <a:srgbClr val="008000"/>
                </a:solidFill>
                <a:latin typeface="Comic Sans MS" panose="030F0702030302020204" pitchFamily="66" charset="0"/>
              </a:rPr>
              <a:t>Государственное</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предприятие</a:t>
            </a:r>
            <a:r>
              <a:rPr lang="uk-UA" spc="-1" dirty="0" smtClean="0">
                <a:solidFill>
                  <a:srgbClr val="008000"/>
                </a:solidFill>
                <a:latin typeface="Comic Sans MS" panose="030F0702030302020204" pitchFamily="66" charset="0"/>
              </a:rPr>
              <a:t> «Новгород–</a:t>
            </a:r>
            <a:r>
              <a:rPr lang="uk-UA" spc="-1" dirty="0" err="1" smtClean="0">
                <a:solidFill>
                  <a:srgbClr val="008000"/>
                </a:solidFill>
                <a:latin typeface="Comic Sans MS" panose="030F0702030302020204" pitchFamily="66" charset="0"/>
              </a:rPr>
              <a:t>Северская</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лесная</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научно-исследовательская</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станция</a:t>
            </a:r>
            <a:r>
              <a:rPr lang="uk-UA" spc="-1" dirty="0" smtClean="0">
                <a:solidFill>
                  <a:srgbClr val="008000"/>
                </a:solidFill>
                <a:latin typeface="Comic Sans MS" panose="030F0702030302020204" pitchFamily="66" charset="0"/>
              </a:rPr>
              <a:t>»;</a:t>
            </a:r>
            <a:endParaRPr lang="ru-RU" spc="-1" dirty="0" smtClean="0">
              <a:solidFill>
                <a:srgbClr val="000000"/>
              </a:solidFill>
              <a:latin typeface="Comic Sans MS" panose="030F0702030302020204" pitchFamily="66" charset="0"/>
            </a:endParaRPr>
          </a:p>
          <a:p>
            <a:pPr algn="just">
              <a:lnSpc>
                <a:spcPct val="130000"/>
              </a:lnSpc>
              <a:buClr>
                <a:srgbClr val="008000"/>
              </a:buClr>
              <a:buFont typeface="Wingdings" charset="2"/>
              <a:buChar char=""/>
            </a:pPr>
            <a:r>
              <a:rPr lang="uk-UA" spc="-1" dirty="0" err="1" smtClean="0">
                <a:solidFill>
                  <a:srgbClr val="008000"/>
                </a:solidFill>
                <a:latin typeface="Comic Sans MS" panose="030F0702030302020204" pitchFamily="66" charset="0"/>
              </a:rPr>
              <a:t>Знобь-Новгородськая</a:t>
            </a:r>
            <a:r>
              <a:rPr lang="uk-UA" spc="-1" dirty="0" smtClean="0">
                <a:solidFill>
                  <a:srgbClr val="008000"/>
                </a:solidFill>
                <a:latin typeface="Comic Sans MS" panose="030F0702030302020204" pitchFamily="66" charset="0"/>
              </a:rPr>
              <a:t> и Середино-</a:t>
            </a:r>
            <a:r>
              <a:rPr lang="uk-UA" spc="-1" dirty="0" err="1" smtClean="0">
                <a:solidFill>
                  <a:srgbClr val="008000"/>
                </a:solidFill>
                <a:latin typeface="Comic Sans MS" panose="030F0702030302020204" pitchFamily="66" charset="0"/>
              </a:rPr>
              <a:t>Будская</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объединенные</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территориальная</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общины</a:t>
            </a:r>
            <a:endParaRPr lang="ru-RU" spc="-1" dirty="0" smtClean="0">
              <a:solidFill>
                <a:srgbClr val="000000"/>
              </a:solidFill>
              <a:latin typeface="Comic Sans MS" panose="030F0702030302020204" pitchFamily="66" charset="0"/>
            </a:endParaRPr>
          </a:p>
          <a:p>
            <a:pPr algn="just">
              <a:lnSpc>
                <a:spcPct val="130000"/>
              </a:lnSpc>
              <a:buClr>
                <a:srgbClr val="008000"/>
              </a:buClr>
              <a:buFont typeface="Wingdings" charset="2"/>
              <a:buChar char=""/>
            </a:pPr>
            <a:r>
              <a:rPr lang="uk-UA" spc="-1" dirty="0" err="1" smtClean="0">
                <a:solidFill>
                  <a:srgbClr val="008000"/>
                </a:solidFill>
                <a:latin typeface="Comic Sans MS" panose="030F0702030302020204" pitchFamily="66" charset="0"/>
              </a:rPr>
              <a:t>Школы</a:t>
            </a:r>
            <a:endParaRPr lang="uk-UA" spc="-1" dirty="0">
              <a:solidFill>
                <a:srgbClr val="008000"/>
              </a:solidFill>
              <a:latin typeface="Comic Sans MS" panose="030F0702030302020204" pitchFamily="66" charset="0"/>
            </a:endParaRPr>
          </a:p>
          <a:p>
            <a:pPr algn="just">
              <a:lnSpc>
                <a:spcPct val="130000"/>
              </a:lnSpc>
              <a:buClr>
                <a:srgbClr val="008000"/>
              </a:buClr>
              <a:buFont typeface="Wingdings" charset="2"/>
              <a:buChar char=""/>
            </a:pPr>
            <a:r>
              <a:rPr lang="uk-UA" spc="-1" dirty="0" err="1" smtClean="0">
                <a:solidFill>
                  <a:srgbClr val="008000"/>
                </a:solidFill>
                <a:latin typeface="Comic Sans MS" panose="030F0702030302020204" pitchFamily="66" charset="0"/>
              </a:rPr>
              <a:t>Зноб-Новгородский</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агролицей</a:t>
            </a:r>
            <a:endParaRPr lang="ru-RU" spc="-1" dirty="0" smtClean="0">
              <a:solidFill>
                <a:srgbClr val="000000"/>
              </a:solidFill>
              <a:latin typeface="Comic Sans MS" panose="030F0702030302020204" pitchFamily="66" charset="0"/>
            </a:endParaRPr>
          </a:p>
          <a:p>
            <a:pPr algn="just">
              <a:lnSpc>
                <a:spcPct val="130000"/>
              </a:lnSpc>
              <a:buClr>
                <a:srgbClr val="008000"/>
              </a:buClr>
              <a:buFont typeface="Wingdings" charset="2"/>
              <a:buChar char=""/>
            </a:pPr>
            <a:r>
              <a:rPr lang="uk-UA" spc="-1" dirty="0" err="1" smtClean="0">
                <a:solidFill>
                  <a:srgbClr val="008000"/>
                </a:solidFill>
                <a:latin typeface="Comic Sans MS" panose="030F0702030302020204" pitchFamily="66" charset="0"/>
              </a:rPr>
              <a:t>Предприниматели</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фемеры</a:t>
            </a:r>
            <a:endParaRPr lang="ru-RU" spc="-1" dirty="0" smtClean="0">
              <a:solidFill>
                <a:srgbClr val="000000"/>
              </a:solidFill>
              <a:latin typeface="Comic Sans MS" panose="030F0702030302020204" pitchFamily="66" charset="0"/>
            </a:endParaRPr>
          </a:p>
          <a:p>
            <a:pPr algn="just">
              <a:lnSpc>
                <a:spcPct val="130000"/>
              </a:lnSpc>
              <a:buClr>
                <a:srgbClr val="008000"/>
              </a:buClr>
              <a:buFont typeface="Wingdings" charset="2"/>
              <a:buChar char=""/>
            </a:pPr>
            <a:r>
              <a:rPr lang="uk-UA" spc="-1" dirty="0" err="1" smtClean="0">
                <a:solidFill>
                  <a:srgbClr val="008000"/>
                </a:solidFill>
                <a:latin typeface="Comic Sans MS" panose="030F0702030302020204" pitchFamily="66" charset="0"/>
              </a:rPr>
              <a:t>Общественные</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организации</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Деснянские</a:t>
            </a:r>
            <a:r>
              <a:rPr lang="uk-UA" spc="-1" dirty="0" smtClean="0">
                <a:solidFill>
                  <a:srgbClr val="008000"/>
                </a:solidFill>
                <a:latin typeface="Comic Sans MS" panose="030F0702030302020204" pitchFamily="66" charset="0"/>
              </a:rPr>
              <a:t> зори», «</a:t>
            </a:r>
            <a:r>
              <a:rPr lang="uk-UA" spc="-1" dirty="0" err="1" smtClean="0">
                <a:solidFill>
                  <a:srgbClr val="008000"/>
                </a:solidFill>
                <a:latin typeface="Comic Sans MS" panose="030F0702030302020204" pitchFamily="66" charset="0"/>
              </a:rPr>
              <a:t>Деснянская</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лига</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натуралистов</a:t>
            </a:r>
            <a:r>
              <a:rPr lang="uk-UA" spc="-1" dirty="0" smtClean="0">
                <a:solidFill>
                  <a:srgbClr val="008000"/>
                </a:solidFill>
                <a:latin typeface="Comic Sans MS" panose="030F0702030302020204" pitchFamily="66" charset="0"/>
              </a:rPr>
              <a:t>»</a:t>
            </a:r>
            <a:endParaRPr lang="ru-RU" spc="-1" dirty="0" smtClean="0">
              <a:solidFill>
                <a:srgbClr val="000000"/>
              </a:solidFill>
              <a:latin typeface="Comic Sans MS" panose="030F0702030302020204" pitchFamily="66" charset="0"/>
            </a:endParaRPr>
          </a:p>
          <a:p>
            <a:pPr algn="just">
              <a:lnSpc>
                <a:spcPct val="130000"/>
              </a:lnSpc>
              <a:buClr>
                <a:srgbClr val="008000"/>
              </a:buClr>
              <a:buFont typeface="Wingdings" charset="2"/>
              <a:buChar char=""/>
            </a:pPr>
            <a:r>
              <a:rPr lang="uk-UA" spc="-1" dirty="0" smtClean="0">
                <a:solidFill>
                  <a:srgbClr val="008000"/>
                </a:solidFill>
                <a:latin typeface="Comic Sans MS" panose="030F0702030302020204" pitchFamily="66" charset="0"/>
              </a:rPr>
              <a:t>Департамент </a:t>
            </a:r>
            <a:r>
              <a:rPr lang="uk-UA" spc="-1" dirty="0" err="1" smtClean="0">
                <a:solidFill>
                  <a:srgbClr val="008000"/>
                </a:solidFill>
                <a:latin typeface="Comic Sans MS" panose="030F0702030302020204" pitchFamily="66" charset="0"/>
              </a:rPr>
              <a:t>энергетики</a:t>
            </a:r>
            <a:r>
              <a:rPr lang="uk-UA" spc="-1" dirty="0" smtClean="0">
                <a:solidFill>
                  <a:srgbClr val="008000"/>
                </a:solidFill>
                <a:latin typeface="Comic Sans MS" panose="030F0702030302020204" pitchFamily="66" charset="0"/>
              </a:rPr>
              <a:t> и </a:t>
            </a:r>
            <a:r>
              <a:rPr lang="uk-UA" spc="-1" dirty="0" err="1" smtClean="0">
                <a:solidFill>
                  <a:srgbClr val="008000"/>
                </a:solidFill>
                <a:latin typeface="Comic Sans MS" panose="030F0702030302020204" pitchFamily="66" charset="0"/>
              </a:rPr>
              <a:t>защиты</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окружающей</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среды</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Сумськой</a:t>
            </a:r>
            <a:r>
              <a:rPr lang="uk-UA" spc="-1" dirty="0">
                <a:solidFill>
                  <a:srgbClr val="008000"/>
                </a:solidFill>
                <a:latin typeface="Comic Sans MS" panose="030F0702030302020204" pitchFamily="66" charset="0"/>
              </a:rPr>
              <a:t> </a:t>
            </a:r>
            <a:r>
              <a:rPr lang="uk-UA" spc="-1" dirty="0" smtClean="0">
                <a:solidFill>
                  <a:srgbClr val="008000"/>
                </a:solidFill>
                <a:latin typeface="Comic Sans MS" panose="030F0702030302020204" pitchFamily="66" charset="0"/>
              </a:rPr>
              <a:t>и </a:t>
            </a:r>
            <a:r>
              <a:rPr lang="uk-UA" spc="-1" dirty="0" err="1" smtClean="0">
                <a:solidFill>
                  <a:srgbClr val="008000"/>
                </a:solidFill>
                <a:latin typeface="Comic Sans MS" panose="030F0702030302020204" pitchFamily="66" charset="0"/>
              </a:rPr>
              <a:t>Черниговской</a:t>
            </a:r>
            <a:r>
              <a:rPr lang="uk-UA" spc="-1" dirty="0" smtClean="0">
                <a:solidFill>
                  <a:srgbClr val="008000"/>
                </a:solidFill>
                <a:latin typeface="Comic Sans MS" panose="030F0702030302020204" pitchFamily="66" charset="0"/>
              </a:rPr>
              <a:t> областей.</a:t>
            </a:r>
          </a:p>
          <a:p>
            <a:pPr algn="just">
              <a:lnSpc>
                <a:spcPct val="130000"/>
              </a:lnSpc>
              <a:buClr>
                <a:srgbClr val="008000"/>
              </a:buClr>
            </a:pPr>
            <a:endParaRPr lang="ru-RU" spc="-1" dirty="0">
              <a:solidFill>
                <a:srgbClr val="000000"/>
              </a:solidFill>
              <a:latin typeface="Tahoma"/>
            </a:endParaRPr>
          </a:p>
          <a:p>
            <a:pPr algn="just">
              <a:lnSpc>
                <a:spcPct val="130000"/>
              </a:lnSpc>
            </a:pPr>
            <a:endParaRPr lang="ru-RU" spc="-1" dirty="0">
              <a:solidFill>
                <a:srgbClr val="000000"/>
              </a:solidFill>
              <a:latin typeface="Tahoma"/>
            </a:endParaRPr>
          </a:p>
        </p:txBody>
      </p:sp>
      <p:sp>
        <p:nvSpPr>
          <p:cNvPr id="4" name="Прямоугольник 3"/>
          <p:cNvSpPr/>
          <p:nvPr/>
        </p:nvSpPr>
        <p:spPr>
          <a:xfrm>
            <a:off x="6805402" y="273660"/>
            <a:ext cx="5386598" cy="923330"/>
          </a:xfrm>
          <a:prstGeom prst="rect">
            <a:avLst/>
          </a:prstGeom>
        </p:spPr>
        <p:txBody>
          <a:bodyPr wrap="square">
            <a:spAutoFit/>
          </a:bodyPr>
          <a:lstStyle/>
          <a:p>
            <a:pPr algn="ctr"/>
            <a:r>
              <a:rPr lang="en-US" dirty="0"/>
              <a:t>Control</a:t>
            </a:r>
          </a:p>
          <a:p>
            <a:r>
              <a:rPr lang="en-US" dirty="0"/>
              <a:t>It is carried out by the administration of the </a:t>
            </a:r>
            <a:r>
              <a:rPr lang="en-US" dirty="0" err="1"/>
              <a:t>Desnyansko-Starogutsky</a:t>
            </a:r>
            <a:r>
              <a:rPr lang="en-US" dirty="0"/>
              <a:t> National Natural Park.</a:t>
            </a:r>
            <a:endParaRPr lang="ru-RU" dirty="0"/>
          </a:p>
        </p:txBody>
      </p:sp>
      <p:sp>
        <p:nvSpPr>
          <p:cNvPr id="5" name="Прямоугольник 4"/>
          <p:cNvSpPr/>
          <p:nvPr/>
        </p:nvSpPr>
        <p:spPr>
          <a:xfrm>
            <a:off x="6595010" y="1512639"/>
            <a:ext cx="5518768" cy="5170646"/>
          </a:xfrm>
          <a:prstGeom prst="rect">
            <a:avLst/>
          </a:prstGeom>
        </p:spPr>
        <p:txBody>
          <a:bodyPr wrap="square">
            <a:spAutoFit/>
          </a:bodyPr>
          <a:lstStyle/>
          <a:p>
            <a:pPr algn="just"/>
            <a:r>
              <a:rPr lang="en-US" sz="2400" dirty="0"/>
              <a:t>Engaging </a:t>
            </a:r>
            <a:r>
              <a:rPr lang="en-US" sz="2400" dirty="0" smtClean="0"/>
              <a:t>stakeholders</a:t>
            </a:r>
            <a:r>
              <a:rPr lang="uk-UA" sz="2400" dirty="0" smtClean="0"/>
              <a:t>:</a:t>
            </a:r>
          </a:p>
          <a:p>
            <a:pPr algn="just"/>
            <a:r>
              <a:rPr lang="uk-UA" sz="2400" dirty="0" smtClean="0"/>
              <a:t>- </a:t>
            </a:r>
            <a:r>
              <a:rPr lang="en-US" sz="2400" dirty="0" smtClean="0"/>
              <a:t>Sumy </a:t>
            </a:r>
            <a:r>
              <a:rPr lang="en-US" sz="2400" dirty="0"/>
              <a:t>National Agrarian </a:t>
            </a:r>
            <a:r>
              <a:rPr lang="en-US" sz="2400" dirty="0" smtClean="0"/>
              <a:t>University</a:t>
            </a:r>
            <a:r>
              <a:rPr lang="uk-UA" sz="2400" dirty="0" smtClean="0"/>
              <a:t>;</a:t>
            </a:r>
          </a:p>
          <a:p>
            <a:pPr algn="just"/>
            <a:r>
              <a:rPr lang="uk-UA" sz="2400" dirty="0" smtClean="0"/>
              <a:t>- </a:t>
            </a:r>
            <a:r>
              <a:rPr lang="en-US" sz="2400" dirty="0" smtClean="0"/>
              <a:t>State </a:t>
            </a:r>
            <a:r>
              <a:rPr lang="en-US" sz="2400" dirty="0"/>
              <a:t>Enterprise </a:t>
            </a:r>
            <a:r>
              <a:rPr lang="uk-UA" sz="2400" dirty="0" smtClean="0"/>
              <a:t>«</a:t>
            </a:r>
            <a:r>
              <a:rPr lang="en-US" sz="2400" dirty="0" smtClean="0"/>
              <a:t>Novgorod-</a:t>
            </a:r>
            <a:r>
              <a:rPr lang="en-US" sz="2400" dirty="0" err="1" smtClean="0"/>
              <a:t>Severskaya</a:t>
            </a:r>
            <a:r>
              <a:rPr lang="en-US" sz="2400" dirty="0" smtClean="0"/>
              <a:t> </a:t>
            </a:r>
            <a:r>
              <a:rPr lang="en-US" sz="2400" dirty="0"/>
              <a:t>Forest Research </a:t>
            </a:r>
            <a:r>
              <a:rPr lang="en-US" sz="2400" dirty="0" smtClean="0"/>
              <a:t>Station</a:t>
            </a:r>
            <a:r>
              <a:rPr lang="uk-UA" sz="2400" dirty="0" smtClean="0"/>
              <a:t>»;</a:t>
            </a:r>
          </a:p>
          <a:p>
            <a:pPr algn="just"/>
            <a:r>
              <a:rPr lang="uk-UA" sz="2400" dirty="0" smtClean="0"/>
              <a:t>- </a:t>
            </a:r>
            <a:r>
              <a:rPr lang="en-US" sz="2400" dirty="0" err="1" smtClean="0"/>
              <a:t>Znob</a:t>
            </a:r>
            <a:r>
              <a:rPr lang="en-US" sz="2400" dirty="0" smtClean="0"/>
              <a:t>-Novgorod </a:t>
            </a:r>
            <a:r>
              <a:rPr lang="en-US" sz="2400" dirty="0"/>
              <a:t>and </a:t>
            </a:r>
            <a:r>
              <a:rPr lang="en-US" sz="2400" dirty="0" err="1"/>
              <a:t>Seredino-Budskaya</a:t>
            </a:r>
            <a:r>
              <a:rPr lang="en-US" sz="2400" dirty="0"/>
              <a:t> united territorial </a:t>
            </a:r>
            <a:r>
              <a:rPr lang="en-US" sz="2400" dirty="0" smtClean="0"/>
              <a:t>communities</a:t>
            </a:r>
            <a:r>
              <a:rPr lang="uk-UA" sz="2400" dirty="0" smtClean="0"/>
              <a:t>;</a:t>
            </a:r>
          </a:p>
          <a:p>
            <a:pPr algn="just"/>
            <a:r>
              <a:rPr lang="uk-UA" sz="2400" dirty="0" smtClean="0"/>
              <a:t>-</a:t>
            </a:r>
            <a:r>
              <a:rPr lang="en-US" sz="2400" dirty="0" smtClean="0"/>
              <a:t>Schools</a:t>
            </a:r>
            <a:r>
              <a:rPr lang="uk-UA" sz="2400" dirty="0" smtClean="0"/>
              <a:t>;</a:t>
            </a:r>
          </a:p>
          <a:p>
            <a:pPr algn="just"/>
            <a:r>
              <a:rPr lang="uk-UA" sz="2400" dirty="0" smtClean="0"/>
              <a:t>-</a:t>
            </a:r>
            <a:r>
              <a:rPr lang="en-US" sz="2400" dirty="0" err="1"/>
              <a:t>Znob</a:t>
            </a:r>
            <a:r>
              <a:rPr lang="en-US" sz="2400" dirty="0"/>
              <a:t>-Novgorod </a:t>
            </a:r>
            <a:r>
              <a:rPr lang="en-US" sz="2400" dirty="0" err="1" smtClean="0"/>
              <a:t>agrolite</a:t>
            </a:r>
            <a:r>
              <a:rPr lang="uk-UA" sz="2400" dirty="0" smtClean="0"/>
              <a:t>;</a:t>
            </a:r>
          </a:p>
          <a:p>
            <a:pPr algn="just"/>
            <a:r>
              <a:rPr lang="uk-UA" sz="2400" dirty="0" smtClean="0"/>
              <a:t>- </a:t>
            </a:r>
            <a:r>
              <a:rPr lang="en-US" sz="2400" dirty="0" smtClean="0"/>
              <a:t>Entrepreneurs</a:t>
            </a:r>
            <a:r>
              <a:rPr lang="en-US" sz="2400" dirty="0"/>
              <a:t>, </a:t>
            </a:r>
            <a:r>
              <a:rPr lang="en-US" sz="2400" dirty="0" smtClean="0"/>
              <a:t>farmers</a:t>
            </a:r>
            <a:r>
              <a:rPr lang="uk-UA" sz="2400" dirty="0" smtClean="0"/>
              <a:t>;</a:t>
            </a:r>
          </a:p>
          <a:p>
            <a:pPr algn="just"/>
            <a:r>
              <a:rPr lang="uk-UA" sz="2400" dirty="0" smtClean="0"/>
              <a:t>- </a:t>
            </a:r>
            <a:r>
              <a:rPr lang="en-US" sz="2400" dirty="0" smtClean="0"/>
              <a:t>Public </a:t>
            </a:r>
            <a:r>
              <a:rPr lang="en-US" sz="2400" dirty="0"/>
              <a:t>organizations </a:t>
            </a:r>
            <a:r>
              <a:rPr lang="uk-UA" sz="2400" dirty="0" smtClean="0"/>
              <a:t>«</a:t>
            </a:r>
            <a:r>
              <a:rPr lang="en-US" sz="2400" dirty="0" err="1" smtClean="0"/>
              <a:t>Desnyanskie</a:t>
            </a:r>
            <a:r>
              <a:rPr lang="en-US" sz="2400" dirty="0" smtClean="0"/>
              <a:t> </a:t>
            </a:r>
            <a:r>
              <a:rPr lang="en-US" sz="2400" dirty="0" err="1"/>
              <a:t>Zori</a:t>
            </a:r>
            <a:r>
              <a:rPr lang="en-US" sz="2400" dirty="0"/>
              <a:t>", "</a:t>
            </a:r>
            <a:r>
              <a:rPr lang="en-US" sz="2400" dirty="0" err="1"/>
              <a:t>Desnyansky</a:t>
            </a:r>
            <a:r>
              <a:rPr lang="en-US" sz="2400" dirty="0"/>
              <a:t> League of </a:t>
            </a:r>
            <a:r>
              <a:rPr lang="en-US" sz="2400" dirty="0" smtClean="0"/>
              <a:t>Naturalists</a:t>
            </a:r>
            <a:r>
              <a:rPr lang="uk-UA" sz="2400" dirty="0" smtClean="0"/>
              <a:t>»;</a:t>
            </a:r>
          </a:p>
          <a:p>
            <a:pPr algn="just"/>
            <a:r>
              <a:rPr lang="uk-UA" sz="2400" dirty="0" smtClean="0"/>
              <a:t>-</a:t>
            </a:r>
            <a:r>
              <a:rPr lang="en-US" sz="2400" dirty="0" smtClean="0"/>
              <a:t>Department </a:t>
            </a:r>
            <a:r>
              <a:rPr lang="en-US" sz="2400" dirty="0"/>
              <a:t>of Energy and Environmental Protection of Sumy and </a:t>
            </a:r>
            <a:r>
              <a:rPr lang="en-US" sz="2400" dirty="0" err="1"/>
              <a:t>Chernihiv</a:t>
            </a:r>
            <a:r>
              <a:rPr lang="en-US" sz="2400" dirty="0"/>
              <a:t> </a:t>
            </a:r>
            <a:r>
              <a:rPr lang="en-US" sz="2400" dirty="0" smtClean="0"/>
              <a:t>regions</a:t>
            </a:r>
            <a:r>
              <a:rPr lang="uk-UA" sz="2400" dirty="0" smtClean="0"/>
              <a:t>;</a:t>
            </a:r>
          </a:p>
          <a:p>
            <a:endParaRPr lang="ru-RU" dirty="0"/>
          </a:p>
        </p:txBody>
      </p:sp>
    </p:spTree>
    <p:extLst>
      <p:ext uri="{BB962C8B-B14F-4D97-AF65-F5344CB8AC3E}">
        <p14:creationId xmlns:p14="http://schemas.microsoft.com/office/powerpoint/2010/main" val="260343571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5" descr="D:\Мои документы\Біосферний резерват\логотіп.jpg"/>
          <p:cNvPicPr/>
          <p:nvPr/>
        </p:nvPicPr>
        <p:blipFill>
          <a:blip r:embed="rId3" cstate="email">
            <a:extLst>
              <a:ext uri="{28A0092B-C50C-407E-A947-70E740481C1C}">
                <a14:useLocalDpi xmlns:a14="http://schemas.microsoft.com/office/drawing/2010/main"/>
              </a:ext>
            </a:extLst>
          </a:blip>
          <a:stretch/>
        </p:blipFill>
        <p:spPr>
          <a:xfrm>
            <a:off x="9750847" y="143044"/>
            <a:ext cx="2041560" cy="594000"/>
          </a:xfrm>
          <a:prstGeom prst="rect">
            <a:avLst/>
          </a:prstGeom>
          <a:ln>
            <a:noFill/>
          </a:ln>
        </p:spPr>
      </p:pic>
      <p:pic>
        <p:nvPicPr>
          <p:cNvPr id="2" name="Рисунок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6" name="CustomShape 2"/>
          <p:cNvSpPr/>
          <p:nvPr/>
        </p:nvSpPr>
        <p:spPr>
          <a:xfrm>
            <a:off x="363621" y="143044"/>
            <a:ext cx="11061760" cy="4714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r>
              <a:rPr lang="uk-UA" sz="2400" b="1" spc="-1" dirty="0">
                <a:solidFill>
                  <a:schemeClr val="bg1"/>
                </a:solidFill>
                <a:latin typeface="Comic Sans MS" panose="030F0702030302020204" pitchFamily="66" charset="0"/>
              </a:rPr>
              <a:t>СОДЕЙСТВИЕ УСТОЙЧИВОМУ РАЗВИТИЮ РЕГИОНА</a:t>
            </a:r>
            <a:endParaRPr lang="ru-RU" sz="2400" spc="-1" dirty="0">
              <a:solidFill>
                <a:schemeClr val="bg1"/>
              </a:solidFill>
              <a:latin typeface="Comic Sans MS" panose="030F0702030302020204" pitchFamily="66" charset="0"/>
            </a:endParaRPr>
          </a:p>
          <a:p>
            <a:endParaRPr lang="ru-RU" sz="2400" spc="-1" dirty="0">
              <a:solidFill>
                <a:schemeClr val="bg1"/>
              </a:solidFill>
              <a:latin typeface="Comic Sans MS" panose="030F0702030302020204" pitchFamily="66" charset="0"/>
            </a:endParaRPr>
          </a:p>
          <a:p>
            <a:pPr>
              <a:lnSpc>
                <a:spcPct val="130000"/>
              </a:lnSpc>
              <a:buClr>
                <a:srgbClr val="008000"/>
              </a:buClr>
            </a:pPr>
            <a:r>
              <a:rPr lang="uk-UA" sz="2000" spc="-1" dirty="0" err="1">
                <a:solidFill>
                  <a:schemeClr val="bg1"/>
                </a:solidFill>
                <a:latin typeface="Comic Sans MS" panose="030F0702030302020204" pitchFamily="66" charset="0"/>
              </a:rPr>
              <a:t>Национальный</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природный</a:t>
            </a:r>
            <a:r>
              <a:rPr lang="uk-UA" sz="2000" spc="-1" dirty="0">
                <a:solidFill>
                  <a:schemeClr val="bg1"/>
                </a:solidFill>
                <a:latin typeface="Comic Sans MS" panose="030F0702030302020204" pitchFamily="66" charset="0"/>
              </a:rPr>
              <a:t> парк «</a:t>
            </a:r>
            <a:r>
              <a:rPr lang="uk-UA" sz="2000" spc="-1" dirty="0" err="1">
                <a:solidFill>
                  <a:schemeClr val="bg1"/>
                </a:solidFill>
                <a:latin typeface="Comic Sans MS" panose="030F0702030302020204" pitchFamily="66" charset="0"/>
              </a:rPr>
              <a:t>Деснянско-Старогутский</a:t>
            </a:r>
            <a:r>
              <a:rPr lang="uk-UA" sz="2000" spc="-1" dirty="0" smtClean="0">
                <a:solidFill>
                  <a:schemeClr val="bg1"/>
                </a:solidFill>
                <a:latin typeface="Comic Sans MS" panose="030F0702030302020204" pitchFamily="66" charset="0"/>
              </a:rPr>
              <a:t>» - </a:t>
            </a:r>
            <a:r>
              <a:rPr lang="uk-UA" sz="2000" spc="-1" dirty="0">
                <a:solidFill>
                  <a:schemeClr val="bg1"/>
                </a:solidFill>
                <a:latin typeface="Comic Sans MS" panose="030F0702030302020204" pitchFamily="66" charset="0"/>
              </a:rPr>
              <a:t>ядро </a:t>
            </a:r>
            <a:r>
              <a:rPr lang="uk-UA" sz="2000" spc="-1" dirty="0" err="1">
                <a:solidFill>
                  <a:schemeClr val="bg1"/>
                </a:solidFill>
                <a:latin typeface="Comic Sans MS" panose="030F0702030302020204" pitchFamily="66" charset="0"/>
              </a:rPr>
              <a:t>Деснянского</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биосферного</a:t>
            </a:r>
            <a:r>
              <a:rPr lang="uk-UA" sz="2000" spc="-1" dirty="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резервата</a:t>
            </a:r>
            <a:r>
              <a:rPr lang="uk-UA" sz="2000" spc="-1" dirty="0" smtClean="0">
                <a:solidFill>
                  <a:schemeClr val="bg1"/>
                </a:solidFill>
                <a:latin typeface="Comic Sans MS" panose="030F0702030302020204" pitchFamily="66" charset="0"/>
              </a:rPr>
              <a:t>. Он </a:t>
            </a:r>
            <a:r>
              <a:rPr lang="uk-UA" sz="2000" spc="-1" dirty="0" err="1" smtClean="0">
                <a:solidFill>
                  <a:schemeClr val="bg1"/>
                </a:solidFill>
                <a:latin typeface="Comic Sans MS" panose="030F0702030302020204" pitchFamily="66" charset="0"/>
              </a:rPr>
              <a:t>обеспечивает</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охрану</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ценных</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природных</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комплексов</a:t>
            </a:r>
            <a:r>
              <a:rPr lang="uk-UA" sz="2000" spc="-1" dirty="0" smtClean="0">
                <a:solidFill>
                  <a:schemeClr val="bg1"/>
                </a:solidFill>
                <a:latin typeface="Comic Sans MS" panose="030F0702030302020204" pitchFamily="66" charset="0"/>
              </a:rPr>
              <a:t>.</a:t>
            </a:r>
            <a:endParaRPr lang="ru-RU" sz="2000" spc="-1" dirty="0">
              <a:solidFill>
                <a:schemeClr val="bg1"/>
              </a:solidFill>
              <a:latin typeface="Comic Sans MS" panose="030F0702030302020204" pitchFamily="66" charset="0"/>
            </a:endParaRPr>
          </a:p>
          <a:p>
            <a:pPr>
              <a:lnSpc>
                <a:spcPct val="130000"/>
              </a:lnSpc>
              <a:buClr>
                <a:srgbClr val="008000"/>
              </a:buClr>
            </a:pPr>
            <a:r>
              <a:rPr lang="uk-UA" sz="2000" spc="-1" dirty="0" err="1" smtClean="0">
                <a:solidFill>
                  <a:schemeClr val="bg1"/>
                </a:solidFill>
                <a:latin typeface="Comic Sans MS" panose="030F0702030302020204" pitchFamily="66" charset="0"/>
              </a:rPr>
              <a:t>Развитие</a:t>
            </a:r>
            <a:r>
              <a:rPr lang="uk-UA" sz="2000" spc="-1" dirty="0" smtClean="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экономики</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сельских</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населенных</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пунктов</a:t>
            </a:r>
            <a:r>
              <a:rPr lang="uk-UA" sz="2000" spc="-1" dirty="0">
                <a:solidFill>
                  <a:schemeClr val="bg1"/>
                </a:solidFill>
                <a:latin typeface="Comic Sans MS" panose="030F0702030302020204" pitchFamily="66" charset="0"/>
              </a:rPr>
              <a:t> в его </a:t>
            </a:r>
            <a:r>
              <a:rPr lang="uk-UA" sz="2000" spc="-1" dirty="0" err="1">
                <a:solidFill>
                  <a:schemeClr val="bg1"/>
                </a:solidFill>
                <a:latin typeface="Comic Sans MS" panose="030F0702030302020204" pitchFamily="66" charset="0"/>
              </a:rPr>
              <a:t>пределах</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связано</a:t>
            </a:r>
            <a:r>
              <a:rPr lang="uk-UA" sz="2000" spc="-1" dirty="0">
                <a:solidFill>
                  <a:schemeClr val="bg1"/>
                </a:solidFill>
                <a:latin typeface="Comic Sans MS" panose="030F0702030302020204" pitchFamily="66" charset="0"/>
              </a:rPr>
              <a:t> с </a:t>
            </a:r>
            <a:r>
              <a:rPr lang="uk-UA" sz="2000" spc="-1" dirty="0" err="1">
                <a:solidFill>
                  <a:schemeClr val="bg1"/>
                </a:solidFill>
                <a:latin typeface="Comic Sans MS" panose="030F0702030302020204" pitchFamily="66" charset="0"/>
              </a:rPr>
              <a:t>сельским</a:t>
            </a:r>
            <a:r>
              <a:rPr lang="uk-UA" sz="2000" spc="-1" dirty="0">
                <a:solidFill>
                  <a:schemeClr val="bg1"/>
                </a:solidFill>
                <a:latin typeface="Comic Sans MS" panose="030F0702030302020204" pitchFamily="66" charset="0"/>
              </a:rPr>
              <a:t> и </a:t>
            </a:r>
            <a:r>
              <a:rPr lang="uk-UA" sz="2000" spc="-1" dirty="0" err="1">
                <a:solidFill>
                  <a:schemeClr val="bg1"/>
                </a:solidFill>
                <a:latin typeface="Comic Sans MS" panose="030F0702030302020204" pitchFamily="66" charset="0"/>
              </a:rPr>
              <a:t>лесным</a:t>
            </a:r>
            <a:r>
              <a:rPr lang="uk-UA" sz="2000" spc="-1" dirty="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хозяйством</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рыбным</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промыслом</a:t>
            </a:r>
            <a:r>
              <a:rPr lang="uk-UA" sz="2000" spc="-1" dirty="0" smtClean="0">
                <a:solidFill>
                  <a:schemeClr val="bg1"/>
                </a:solidFill>
                <a:latin typeface="Comic Sans MS" panose="030F0702030302020204" pitchFamily="66" charset="0"/>
              </a:rPr>
              <a:t>. </a:t>
            </a:r>
            <a:endParaRPr lang="uk-UA" sz="2000" spc="-1" dirty="0">
              <a:solidFill>
                <a:schemeClr val="bg1"/>
              </a:solidFill>
              <a:latin typeface="Comic Sans MS" panose="030F0702030302020204" pitchFamily="66" charset="0"/>
            </a:endParaRPr>
          </a:p>
          <a:p>
            <a:pPr>
              <a:lnSpc>
                <a:spcPct val="130000"/>
              </a:lnSpc>
              <a:buClr>
                <a:srgbClr val="008000"/>
              </a:buClr>
            </a:pPr>
            <a:r>
              <a:rPr lang="uk-UA" sz="2000" spc="-1" dirty="0" err="1" smtClean="0">
                <a:solidFill>
                  <a:schemeClr val="bg1"/>
                </a:solidFill>
                <a:latin typeface="Comic Sans MS" panose="030F0702030302020204" pitchFamily="66" charset="0"/>
              </a:rPr>
              <a:t>Наличие</a:t>
            </a:r>
            <a:r>
              <a:rPr lang="uk-UA" sz="2000" spc="-1" dirty="0" smtClean="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значительных</a:t>
            </a:r>
            <a:r>
              <a:rPr lang="uk-UA" sz="2000" spc="-1" dirty="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площадей</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сохранившихся</a:t>
            </a:r>
            <a:r>
              <a:rPr lang="uk-UA" sz="2000" spc="-1" dirty="0" smtClean="0">
                <a:solidFill>
                  <a:schemeClr val="bg1"/>
                </a:solidFill>
                <a:latin typeface="Comic Sans MS" panose="030F0702030302020204" pitchFamily="66" charset="0"/>
              </a:rPr>
              <a:t> </a:t>
            </a:r>
            <a:r>
              <a:rPr lang="uk-UA" sz="2000" spc="-1" dirty="0">
                <a:solidFill>
                  <a:schemeClr val="bg1"/>
                </a:solidFill>
                <a:latin typeface="Comic Sans MS" panose="030F0702030302020204" pitchFamily="66" charset="0"/>
              </a:rPr>
              <a:t>в максимально </a:t>
            </a:r>
            <a:r>
              <a:rPr lang="uk-UA" sz="2000" spc="-1" dirty="0" err="1">
                <a:solidFill>
                  <a:schemeClr val="bg1"/>
                </a:solidFill>
                <a:latin typeface="Comic Sans MS" panose="030F0702030302020204" pitchFamily="66" charset="0"/>
              </a:rPr>
              <a:t>приближенном</a:t>
            </a:r>
            <a:r>
              <a:rPr lang="uk-UA" sz="2000" spc="-1" dirty="0">
                <a:solidFill>
                  <a:schemeClr val="bg1"/>
                </a:solidFill>
                <a:latin typeface="Comic Sans MS" panose="030F0702030302020204" pitchFamily="66" charset="0"/>
              </a:rPr>
              <a:t> к </a:t>
            </a:r>
            <a:r>
              <a:rPr lang="uk-UA" sz="2000" spc="-1" dirty="0" err="1">
                <a:solidFill>
                  <a:schemeClr val="bg1"/>
                </a:solidFill>
                <a:latin typeface="Comic Sans MS" panose="030F0702030302020204" pitchFamily="66" charset="0"/>
              </a:rPr>
              <a:t>естественному</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состоянию</a:t>
            </a:r>
            <a:r>
              <a:rPr lang="uk-UA" sz="2000" spc="-1" dirty="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территорий</a:t>
            </a:r>
            <a:r>
              <a:rPr lang="uk-UA" sz="2000" spc="-1" dirty="0" smtClean="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позволяет</a:t>
            </a:r>
            <a:r>
              <a:rPr lang="uk-UA" sz="2000" spc="-1" dirty="0" smtClean="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развивать</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хозяйство</a:t>
            </a:r>
            <a:r>
              <a:rPr lang="uk-UA" sz="2000" spc="-1" dirty="0">
                <a:solidFill>
                  <a:schemeClr val="bg1"/>
                </a:solidFill>
                <a:latin typeface="Comic Sans MS" panose="030F0702030302020204" pitchFamily="66" charset="0"/>
              </a:rPr>
              <a:t> для </a:t>
            </a:r>
            <a:r>
              <a:rPr lang="uk-UA" sz="2000" spc="-1" dirty="0" err="1">
                <a:solidFill>
                  <a:schemeClr val="bg1"/>
                </a:solidFill>
                <a:latin typeface="Comic Sans MS" panose="030F0702030302020204" pitchFamily="66" charset="0"/>
              </a:rPr>
              <a:t>получения</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экологически</a:t>
            </a:r>
            <a:r>
              <a:rPr lang="uk-UA" sz="2000" spc="-1" dirty="0">
                <a:solidFill>
                  <a:schemeClr val="bg1"/>
                </a:solidFill>
                <a:latin typeface="Comic Sans MS" panose="030F0702030302020204" pitchFamily="66" charset="0"/>
              </a:rPr>
              <a:t> </a:t>
            </a:r>
            <a:r>
              <a:rPr lang="uk-UA" sz="2000" spc="-1" dirty="0" err="1">
                <a:solidFill>
                  <a:schemeClr val="bg1"/>
                </a:solidFill>
                <a:latin typeface="Comic Sans MS" panose="030F0702030302020204" pitchFamily="66" charset="0"/>
              </a:rPr>
              <a:t>чистой</a:t>
            </a:r>
            <a:r>
              <a:rPr lang="uk-UA" sz="2000" spc="-1" dirty="0">
                <a:solidFill>
                  <a:schemeClr val="bg1"/>
                </a:solidFill>
                <a:latin typeface="Comic Sans MS" panose="030F0702030302020204" pitchFamily="66" charset="0"/>
              </a:rPr>
              <a:t> </a:t>
            </a:r>
            <a:r>
              <a:rPr lang="uk-UA" sz="2000" spc="-1" dirty="0" err="1" smtClean="0">
                <a:solidFill>
                  <a:schemeClr val="bg1"/>
                </a:solidFill>
                <a:latin typeface="Comic Sans MS" panose="030F0702030302020204" pitchFamily="66" charset="0"/>
              </a:rPr>
              <a:t>продукции</a:t>
            </a:r>
            <a:r>
              <a:rPr lang="uk-UA" sz="2000" spc="-1" dirty="0" smtClean="0">
                <a:solidFill>
                  <a:schemeClr val="bg1"/>
                </a:solidFill>
                <a:latin typeface="Comic Sans MS" panose="030F0702030302020204" pitchFamily="66" charset="0"/>
              </a:rPr>
              <a:t>. </a:t>
            </a:r>
            <a:endParaRPr lang="ru-RU" sz="2000" spc="-1" dirty="0">
              <a:solidFill>
                <a:schemeClr val="bg1"/>
              </a:solidFill>
              <a:latin typeface="Comic Sans MS" panose="030F0702030302020204" pitchFamily="66" charset="0"/>
            </a:endParaRPr>
          </a:p>
          <a:p>
            <a:pPr algn="just">
              <a:lnSpc>
                <a:spcPct val="130000"/>
              </a:lnSpc>
            </a:pPr>
            <a:endParaRPr lang="ru-RU" spc="-1" dirty="0">
              <a:solidFill>
                <a:srgbClr val="000000"/>
              </a:solidFill>
              <a:latin typeface="Tahoma"/>
            </a:endParaRPr>
          </a:p>
          <a:p>
            <a:pPr algn="just">
              <a:lnSpc>
                <a:spcPct val="130000"/>
              </a:lnSpc>
              <a:buClr>
                <a:srgbClr val="008000"/>
              </a:buClr>
            </a:pPr>
            <a:endParaRPr lang="ru-RU" spc="-1" dirty="0">
              <a:solidFill>
                <a:srgbClr val="000000"/>
              </a:solidFill>
              <a:latin typeface="Tahoma"/>
            </a:endParaRPr>
          </a:p>
          <a:p>
            <a:pPr algn="just">
              <a:lnSpc>
                <a:spcPct val="130000"/>
              </a:lnSpc>
            </a:pPr>
            <a:endParaRPr lang="ru-RU" spc="-1" dirty="0">
              <a:solidFill>
                <a:srgbClr val="000000"/>
              </a:solidFill>
              <a:latin typeface="Tahoma"/>
            </a:endParaRPr>
          </a:p>
        </p:txBody>
      </p:sp>
      <p:sp>
        <p:nvSpPr>
          <p:cNvPr id="3" name="Прямоугольник 2"/>
          <p:cNvSpPr/>
          <p:nvPr/>
        </p:nvSpPr>
        <p:spPr>
          <a:xfrm>
            <a:off x="363621" y="4174918"/>
            <a:ext cx="4930004" cy="369332"/>
          </a:xfrm>
          <a:prstGeom prst="rect">
            <a:avLst/>
          </a:prstGeom>
        </p:spPr>
        <p:txBody>
          <a:bodyPr wrap="none">
            <a:spAutoFit/>
          </a:bodyPr>
          <a:lstStyle/>
          <a:p>
            <a:r>
              <a:rPr lang="en-US" dirty="0"/>
              <a:t>Support for sustainable development of the region</a:t>
            </a:r>
            <a:endParaRPr lang="ru-RU" dirty="0"/>
          </a:p>
        </p:txBody>
      </p:sp>
      <p:sp>
        <p:nvSpPr>
          <p:cNvPr id="4" name="Прямоугольник 3"/>
          <p:cNvSpPr/>
          <p:nvPr/>
        </p:nvSpPr>
        <p:spPr>
          <a:xfrm>
            <a:off x="363621" y="4451596"/>
            <a:ext cx="11291086" cy="1938992"/>
          </a:xfrm>
          <a:prstGeom prst="rect">
            <a:avLst/>
          </a:prstGeom>
        </p:spPr>
        <p:txBody>
          <a:bodyPr wrap="square">
            <a:spAutoFit/>
          </a:bodyPr>
          <a:lstStyle/>
          <a:p>
            <a:r>
              <a:rPr lang="en-US" sz="2000" dirty="0" err="1"/>
              <a:t>Desnyansko-Starogutsky</a:t>
            </a:r>
            <a:r>
              <a:rPr lang="en-US" sz="2000" dirty="0"/>
              <a:t> National Nature Park is the core of the </a:t>
            </a:r>
            <a:r>
              <a:rPr lang="en-US" sz="2000" dirty="0" err="1"/>
              <a:t>Desnyanskoye</a:t>
            </a:r>
            <a:r>
              <a:rPr lang="en-US" sz="2000" dirty="0"/>
              <a:t> Biosphere Reserve. It provides protection of valuable natural complexes.</a:t>
            </a:r>
          </a:p>
          <a:p>
            <a:r>
              <a:rPr lang="en-US" sz="2000" dirty="0"/>
              <a:t>The development of the economy of rural settlements within it is associated with agriculture and forestry, fishing.</a:t>
            </a:r>
          </a:p>
          <a:p>
            <a:r>
              <a:rPr lang="en-US" sz="2000" dirty="0"/>
              <a:t>The presence of significant areas preserved in the territories as close as possible to the natural state allows to develop the economy to obtain environmentally friendly products.</a:t>
            </a:r>
            <a:endParaRPr lang="ru-RU" sz="2000" dirty="0"/>
          </a:p>
        </p:txBody>
      </p:sp>
    </p:spTree>
    <p:extLst>
      <p:ext uri="{BB962C8B-B14F-4D97-AF65-F5344CB8AC3E}">
        <p14:creationId xmlns:p14="http://schemas.microsoft.com/office/powerpoint/2010/main" val="301204381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5" descr="D:\Мои документы\Біосферний резерват\логотіп.jpg"/>
          <p:cNvPicPr/>
          <p:nvPr/>
        </p:nvPicPr>
        <p:blipFill>
          <a:blip r:embed="rId3" cstate="email">
            <a:extLst>
              <a:ext uri="{28A0092B-C50C-407E-A947-70E740481C1C}">
                <a14:useLocalDpi xmlns:a14="http://schemas.microsoft.com/office/drawing/2010/main"/>
              </a:ext>
            </a:extLst>
          </a:blip>
          <a:stretch/>
        </p:blipFill>
        <p:spPr>
          <a:xfrm>
            <a:off x="8550120" y="152280"/>
            <a:ext cx="2041560" cy="594000"/>
          </a:xfrm>
          <a:prstGeom prst="rect">
            <a:avLst/>
          </a:prstGeom>
          <a:ln>
            <a:noFill/>
          </a:ln>
        </p:spPr>
      </p:pic>
      <p:sp>
        <p:nvSpPr>
          <p:cNvPr id="140" name="Line 1"/>
          <p:cNvSpPr/>
          <p:nvPr/>
        </p:nvSpPr>
        <p:spPr>
          <a:xfrm>
            <a:off x="1524000" y="838080"/>
            <a:ext cx="9144000" cy="0"/>
          </a:xfrm>
          <a:prstGeom prst="line">
            <a:avLst/>
          </a:prstGeom>
          <a:ln w="9360" cap="sq">
            <a:solidFill>
              <a:srgbClr val="A1B28E"/>
            </a:solidFill>
            <a:miter/>
          </a:ln>
        </p:spPr>
        <p:style>
          <a:lnRef idx="0">
            <a:scrgbClr r="0" g="0" b="0"/>
          </a:lnRef>
          <a:fillRef idx="0">
            <a:scrgbClr r="0" g="0" b="0"/>
          </a:fillRef>
          <a:effectRef idx="0">
            <a:scrgbClr r="0" g="0" b="0"/>
          </a:effectRef>
          <a:fontRef idx="minor"/>
        </p:style>
      </p:sp>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141" name="CustomShape 2"/>
          <p:cNvSpPr/>
          <p:nvPr/>
        </p:nvSpPr>
        <p:spPr>
          <a:xfrm>
            <a:off x="120073" y="418336"/>
            <a:ext cx="5541818" cy="632698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a:r>
              <a:rPr lang="uk-UA" b="1" spc="-1" dirty="0">
                <a:solidFill>
                  <a:srgbClr val="008000"/>
                </a:solidFill>
                <a:latin typeface="Tahoma"/>
              </a:rPr>
              <a:t> 	</a:t>
            </a:r>
            <a:r>
              <a:rPr lang="uk-UA" b="1" spc="-1" dirty="0">
                <a:solidFill>
                  <a:srgbClr val="008000"/>
                </a:solidFill>
                <a:latin typeface="Comic Sans MS" panose="030F0702030302020204" pitchFamily="66" charset="0"/>
              </a:rPr>
              <a:t>Негативные </a:t>
            </a:r>
            <a:r>
              <a:rPr lang="uk-UA" b="1" spc="-1" dirty="0" err="1">
                <a:solidFill>
                  <a:srgbClr val="008000"/>
                </a:solidFill>
                <a:latin typeface="Comic Sans MS" panose="030F0702030302020204" pitchFamily="66" charset="0"/>
              </a:rPr>
              <a:t>факторы</a:t>
            </a:r>
            <a:r>
              <a:rPr lang="uk-UA" b="1" spc="-1" dirty="0">
                <a:solidFill>
                  <a:srgbClr val="008000"/>
                </a:solidFill>
                <a:latin typeface="Comic Sans MS" panose="030F0702030302020204" pitchFamily="66" charset="0"/>
              </a:rPr>
              <a:t> </a:t>
            </a:r>
            <a:r>
              <a:rPr lang="uk-UA" b="1" spc="-1" dirty="0" err="1">
                <a:solidFill>
                  <a:srgbClr val="008000"/>
                </a:solidFill>
                <a:latin typeface="Comic Sans MS" panose="030F0702030302020204" pitchFamily="66" charset="0"/>
              </a:rPr>
              <a:t>влияющие</a:t>
            </a:r>
            <a:r>
              <a:rPr lang="uk-UA" b="1" spc="-1" dirty="0">
                <a:solidFill>
                  <a:srgbClr val="008000"/>
                </a:solidFill>
                <a:latin typeface="Comic Sans MS" panose="030F0702030302020204" pitchFamily="66" charset="0"/>
              </a:rPr>
              <a:t> на </a:t>
            </a:r>
            <a:r>
              <a:rPr lang="uk-UA" b="1" spc="-1" dirty="0" err="1">
                <a:solidFill>
                  <a:srgbClr val="008000"/>
                </a:solidFill>
                <a:latin typeface="Comic Sans MS" panose="030F0702030302020204" pitchFamily="66" charset="0"/>
              </a:rPr>
              <a:t>развитие</a:t>
            </a:r>
            <a:r>
              <a:rPr lang="uk-UA" b="1" spc="-1" dirty="0">
                <a:solidFill>
                  <a:srgbClr val="008000"/>
                </a:solidFill>
                <a:latin typeface="Comic Sans MS" panose="030F0702030302020204" pitchFamily="66" charset="0"/>
              </a:rPr>
              <a:t> </a:t>
            </a:r>
            <a:r>
              <a:rPr lang="uk-UA" b="1" spc="-1" dirty="0" err="1">
                <a:solidFill>
                  <a:srgbClr val="008000"/>
                </a:solidFill>
                <a:latin typeface="Comic Sans MS" panose="030F0702030302020204" pitchFamily="66" charset="0"/>
              </a:rPr>
              <a:t>биосферного</a:t>
            </a:r>
            <a:r>
              <a:rPr lang="uk-UA" b="1" spc="-1" dirty="0">
                <a:solidFill>
                  <a:srgbClr val="008000"/>
                </a:solidFill>
                <a:latin typeface="Comic Sans MS" panose="030F0702030302020204" pitchFamily="66" charset="0"/>
              </a:rPr>
              <a:t> </a:t>
            </a:r>
            <a:r>
              <a:rPr lang="uk-UA" b="1" spc="-1" dirty="0" err="1" smtClean="0">
                <a:solidFill>
                  <a:srgbClr val="008000"/>
                </a:solidFill>
                <a:latin typeface="Comic Sans MS" panose="030F0702030302020204" pitchFamily="66" charset="0"/>
              </a:rPr>
              <a:t>резервата</a:t>
            </a:r>
            <a:r>
              <a:rPr lang="uk-UA" b="1" spc="-1" dirty="0" smtClean="0">
                <a:solidFill>
                  <a:srgbClr val="008000"/>
                </a:solidFill>
                <a:latin typeface="Comic Sans MS" panose="030F0702030302020204" pitchFamily="66" charset="0"/>
              </a:rPr>
              <a:t>:</a:t>
            </a:r>
            <a:endParaRPr lang="uk-UA" spc="-1" dirty="0">
              <a:solidFill>
                <a:srgbClr val="008000"/>
              </a:solidFill>
              <a:latin typeface="Comic Sans MS" panose="030F0702030302020204" pitchFamily="66" charset="0"/>
            </a:endParaRPr>
          </a:p>
          <a:p>
            <a:pPr algn="just"/>
            <a:r>
              <a:rPr lang="uk-UA" spc="-1" dirty="0" smtClean="0">
                <a:solidFill>
                  <a:srgbClr val="008000"/>
                </a:solidFill>
                <a:latin typeface="Comic Sans MS" panose="030F0702030302020204" pitchFamily="66" charset="0"/>
              </a:rPr>
              <a:t> </a:t>
            </a:r>
          </a:p>
          <a:p>
            <a:pPr algn="just">
              <a:lnSpc>
                <a:spcPct val="130000"/>
              </a:lnSpc>
              <a:buClr>
                <a:srgbClr val="008000"/>
              </a:buClr>
            </a:pPr>
            <a:r>
              <a:rPr lang="uk-UA" spc="-1" dirty="0" smtClean="0">
                <a:solidFill>
                  <a:srgbClr val="008000"/>
                </a:solidFill>
                <a:latin typeface="Comic Sans MS" panose="030F0702030302020204" pitchFamily="66" charset="0"/>
              </a:rPr>
              <a:t>-</a:t>
            </a:r>
            <a:r>
              <a:rPr lang="uk-UA" spc="-1" dirty="0" err="1" smtClean="0">
                <a:solidFill>
                  <a:srgbClr val="008000"/>
                </a:solidFill>
                <a:latin typeface="Comic Sans MS" panose="030F0702030302020204" pitchFamily="66" charset="0"/>
              </a:rPr>
              <a:t>хозяйствинная</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деятельность</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крупных</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агрохолдингов</a:t>
            </a:r>
            <a:r>
              <a:rPr lang="uk-UA" spc="-1" dirty="0" smtClean="0">
                <a:solidFill>
                  <a:srgbClr val="008000"/>
                </a:solidFill>
                <a:latin typeface="Comic Sans MS" panose="030F0702030302020204" pitchFamily="66" charset="0"/>
              </a:rPr>
              <a:t>;</a:t>
            </a:r>
          </a:p>
          <a:p>
            <a:pPr algn="just">
              <a:lnSpc>
                <a:spcPct val="130000"/>
              </a:lnSpc>
              <a:buClr>
                <a:srgbClr val="008000"/>
              </a:buClr>
            </a:pP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запрет</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охоты</a:t>
            </a:r>
            <a:r>
              <a:rPr lang="uk-UA" spc="-1" dirty="0" smtClean="0">
                <a:solidFill>
                  <a:srgbClr val="008000"/>
                </a:solidFill>
                <a:latin typeface="Comic Sans MS" panose="030F0702030302020204" pitchFamily="66" charset="0"/>
              </a:rPr>
              <a:t> </a:t>
            </a:r>
            <a:r>
              <a:rPr lang="uk-UA" spc="-1" dirty="0">
                <a:solidFill>
                  <a:srgbClr val="008000"/>
                </a:solidFill>
                <a:latin typeface="Comic Sans MS" panose="030F0702030302020204" pitchFamily="66" charset="0"/>
              </a:rPr>
              <a:t>на </a:t>
            </a:r>
            <a:r>
              <a:rPr lang="uk-UA" spc="-1" dirty="0" err="1">
                <a:solidFill>
                  <a:srgbClr val="008000"/>
                </a:solidFill>
                <a:latin typeface="Comic Sans MS" panose="030F0702030302020204" pitchFamily="66" charset="0"/>
              </a:rPr>
              <a:t>территории</a:t>
            </a:r>
            <a:r>
              <a:rPr lang="uk-UA" spc="-1" dirty="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Национального</a:t>
            </a:r>
            <a:r>
              <a:rPr lang="uk-UA" spc="-1" dirty="0" smtClean="0">
                <a:solidFill>
                  <a:srgbClr val="008000"/>
                </a:solidFill>
                <a:latin typeface="Comic Sans MS" panose="030F0702030302020204" pitchFamily="66" charset="0"/>
              </a:rPr>
              <a:t> природного </a:t>
            </a:r>
            <a:r>
              <a:rPr lang="uk-UA" spc="-1" dirty="0">
                <a:solidFill>
                  <a:srgbClr val="008000"/>
                </a:solidFill>
                <a:latin typeface="Comic Sans MS" panose="030F0702030302020204" pitchFamily="66" charset="0"/>
              </a:rPr>
              <a:t>парка «</a:t>
            </a:r>
            <a:r>
              <a:rPr lang="uk-UA" spc="-1" dirty="0" err="1">
                <a:solidFill>
                  <a:srgbClr val="008000"/>
                </a:solidFill>
                <a:latin typeface="Comic Sans MS" panose="030F0702030302020204" pitchFamily="66" charset="0"/>
              </a:rPr>
              <a:t>Деснянско-Старогутский</a:t>
            </a:r>
            <a:r>
              <a:rPr lang="uk-UA" spc="-1" dirty="0" smtClean="0">
                <a:solidFill>
                  <a:srgbClr val="008000"/>
                </a:solidFill>
                <a:latin typeface="Comic Sans MS" panose="030F0702030302020204" pitchFamily="66" charset="0"/>
              </a:rPr>
              <a:t>»;</a:t>
            </a:r>
            <a:endParaRPr lang="uk-UA" spc="-1" dirty="0">
              <a:solidFill>
                <a:srgbClr val="008000"/>
              </a:solidFill>
              <a:latin typeface="Comic Sans MS" panose="030F0702030302020204" pitchFamily="66" charset="0"/>
            </a:endParaRPr>
          </a:p>
          <a:p>
            <a:pPr algn="just">
              <a:lnSpc>
                <a:spcPct val="130000"/>
              </a:lnSpc>
              <a:buClr>
                <a:srgbClr val="008000"/>
              </a:buClr>
            </a:pPr>
            <a:r>
              <a:rPr lang="uk-UA" spc="-1" dirty="0" smtClean="0">
                <a:solidFill>
                  <a:srgbClr val="008000"/>
                </a:solidFill>
                <a:latin typeface="Comic Sans MS" panose="030F0702030302020204" pitchFamily="66" charset="0"/>
              </a:rPr>
              <a:t>- трудно </a:t>
            </a:r>
            <a:r>
              <a:rPr lang="uk-UA" spc="-1" dirty="0" err="1">
                <a:solidFill>
                  <a:srgbClr val="008000"/>
                </a:solidFill>
                <a:latin typeface="Comic Sans MS" panose="030F0702030302020204" pitchFamily="66" charset="0"/>
              </a:rPr>
              <a:t>воспринимаются</a:t>
            </a:r>
            <a:r>
              <a:rPr lang="uk-UA" spc="-1" dirty="0">
                <a:solidFill>
                  <a:srgbClr val="008000"/>
                </a:solidFill>
                <a:latin typeface="Comic Sans MS" panose="030F0702030302020204" pitchFamily="66" charset="0"/>
              </a:rPr>
              <a:t> и не </a:t>
            </a:r>
            <a:r>
              <a:rPr lang="uk-UA" spc="-1" dirty="0" err="1">
                <a:solidFill>
                  <a:srgbClr val="008000"/>
                </a:solidFill>
                <a:latin typeface="Comic Sans MS" panose="030F0702030302020204" pitchFamily="66" charset="0"/>
              </a:rPr>
              <a:t>поддержуются</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местным</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населениям</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инициативы</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росширения</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территории</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биосферного</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резервата</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создание</a:t>
            </a:r>
            <a:r>
              <a:rPr lang="uk-UA" spc="-1" dirty="0">
                <a:solidFill>
                  <a:srgbClr val="008000"/>
                </a:solidFill>
                <a:latin typeface="Comic Sans MS" panose="030F0702030302020204" pitchFamily="66" charset="0"/>
              </a:rPr>
              <a:t> на его </a:t>
            </a:r>
            <a:r>
              <a:rPr lang="uk-UA" spc="-1" dirty="0" err="1">
                <a:solidFill>
                  <a:srgbClr val="008000"/>
                </a:solidFill>
                <a:latin typeface="Comic Sans MS" panose="030F0702030302020204" pitchFamily="66" charset="0"/>
              </a:rPr>
              <a:t>территории</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новых</a:t>
            </a:r>
            <a:r>
              <a:rPr lang="uk-UA" spc="-1" dirty="0">
                <a:solidFill>
                  <a:srgbClr val="008000"/>
                </a:solidFill>
                <a:latin typeface="Comic Sans MS" panose="030F0702030302020204" pitchFamily="66" charset="0"/>
              </a:rPr>
              <a:t> </a:t>
            </a:r>
            <a:r>
              <a:rPr lang="ru-RU" spc="-1" dirty="0" smtClean="0">
                <a:solidFill>
                  <a:srgbClr val="008000"/>
                </a:solidFill>
                <a:latin typeface="Comic Sans MS" panose="030F0702030302020204" pitchFamily="66" charset="0"/>
              </a:rPr>
              <a:t>объектов</a:t>
            </a:r>
            <a:r>
              <a:rPr lang="uk-UA" spc="-1" dirty="0" smtClean="0">
                <a:solidFill>
                  <a:srgbClr val="008000"/>
                </a:solidFill>
                <a:latin typeface="Comic Sans MS" panose="030F0702030302020204" pitchFamily="66" charset="0"/>
              </a:rPr>
              <a:t> </a:t>
            </a:r>
            <a:r>
              <a:rPr lang="uk-UA" spc="-1" dirty="0">
                <a:solidFill>
                  <a:srgbClr val="008000"/>
                </a:solidFill>
                <a:latin typeface="Comic Sans MS" panose="030F0702030302020204" pitchFamily="66" charset="0"/>
              </a:rPr>
              <a:t>природно-</a:t>
            </a:r>
            <a:r>
              <a:rPr lang="uk-UA" spc="-1" dirty="0" err="1">
                <a:solidFill>
                  <a:srgbClr val="008000"/>
                </a:solidFill>
                <a:latin typeface="Comic Sans MS" panose="030F0702030302020204" pitchFamily="66" charset="0"/>
              </a:rPr>
              <a:t>заповедного</a:t>
            </a:r>
            <a:r>
              <a:rPr lang="uk-UA" spc="-1" dirty="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фонда</a:t>
            </a:r>
            <a:r>
              <a:rPr lang="uk-UA" spc="-1" dirty="0">
                <a:solidFill>
                  <a:srgbClr val="008000"/>
                </a:solidFill>
                <a:latin typeface="Comic Sans MS" panose="030F0702030302020204" pitchFamily="66" charset="0"/>
              </a:rPr>
              <a:t>;</a:t>
            </a:r>
          </a:p>
          <a:p>
            <a:pPr marL="285750" indent="-285750" algn="just">
              <a:lnSpc>
                <a:spcPct val="130000"/>
              </a:lnSpc>
              <a:buClr>
                <a:srgbClr val="008000"/>
              </a:buClr>
              <a:buFontTx/>
              <a:buChar char="-"/>
            </a:pPr>
            <a:r>
              <a:rPr lang="uk-UA" spc="-1" dirty="0" err="1" smtClean="0">
                <a:solidFill>
                  <a:srgbClr val="008000"/>
                </a:solidFill>
                <a:latin typeface="Comic Sans MS" panose="030F0702030302020204" pitchFamily="66" charset="0"/>
              </a:rPr>
              <a:t>безразличие</a:t>
            </a:r>
            <a:r>
              <a:rPr lang="uk-UA" spc="-1" dirty="0" smtClean="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местного</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населения</a:t>
            </a:r>
            <a:r>
              <a:rPr lang="uk-UA" spc="-1" dirty="0">
                <a:solidFill>
                  <a:srgbClr val="008000"/>
                </a:solidFill>
                <a:latin typeface="Comic Sans MS" panose="030F0702030302020204" pitchFamily="66" charset="0"/>
              </a:rPr>
              <a:t> к </a:t>
            </a:r>
            <a:r>
              <a:rPr lang="uk-UA" spc="-1" dirty="0" err="1">
                <a:solidFill>
                  <a:srgbClr val="008000"/>
                </a:solidFill>
                <a:latin typeface="Comic Sans MS" panose="030F0702030302020204" pitchFamily="66" charset="0"/>
              </a:rPr>
              <a:t>идеям</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охраны</a:t>
            </a:r>
            <a:r>
              <a:rPr lang="uk-UA" spc="-1" dirty="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природы</a:t>
            </a:r>
            <a:r>
              <a:rPr lang="uk-UA" spc="-1" dirty="0" smtClean="0">
                <a:solidFill>
                  <a:srgbClr val="008000"/>
                </a:solidFill>
                <a:latin typeface="Comic Sans MS" panose="030F0702030302020204" pitchFamily="66" charset="0"/>
              </a:rPr>
              <a:t>;</a:t>
            </a:r>
            <a:endParaRPr lang="uk-UA" spc="-1" dirty="0">
              <a:solidFill>
                <a:srgbClr val="008000"/>
              </a:solidFill>
              <a:latin typeface="Comic Sans MS" panose="030F0702030302020204" pitchFamily="66" charset="0"/>
            </a:endParaRPr>
          </a:p>
          <a:p>
            <a:pPr marL="285750" indent="-285750" algn="just">
              <a:lnSpc>
                <a:spcPct val="130000"/>
              </a:lnSpc>
              <a:buClr>
                <a:srgbClr val="008000"/>
              </a:buClr>
              <a:buFontTx/>
              <a:buChar char="-"/>
            </a:pPr>
            <a:r>
              <a:rPr lang="uk-UA" spc="-1" dirty="0" err="1">
                <a:solidFill>
                  <a:srgbClr val="008000"/>
                </a:solidFill>
                <a:latin typeface="Comic Sans MS" panose="030F0702030302020204" pitchFamily="66" charset="0"/>
              </a:rPr>
              <a:t>о</a:t>
            </a:r>
            <a:r>
              <a:rPr lang="uk-UA" spc="-1" dirty="0" err="1" smtClean="0">
                <a:solidFill>
                  <a:srgbClr val="008000"/>
                </a:solidFill>
                <a:latin typeface="Comic Sans MS" panose="030F0702030302020204" pitchFamily="66" charset="0"/>
              </a:rPr>
              <a:t>тсутствие</a:t>
            </a:r>
            <a:r>
              <a:rPr lang="uk-UA" spc="-1" dirty="0" smtClean="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законодательного</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определения</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статуса</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биосферного</a:t>
            </a:r>
            <a:r>
              <a:rPr lang="uk-UA" spc="-1" dirty="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резервата</a:t>
            </a:r>
            <a:r>
              <a:rPr lang="uk-UA" spc="-1" dirty="0" smtClean="0">
                <a:solidFill>
                  <a:srgbClr val="008000"/>
                </a:solidFill>
                <a:latin typeface="Comic Sans MS" panose="030F0702030302020204" pitchFamily="66" charset="0"/>
              </a:rPr>
              <a:t>;</a:t>
            </a:r>
            <a:endParaRPr lang="uk-UA" spc="-1" dirty="0">
              <a:solidFill>
                <a:srgbClr val="008000"/>
              </a:solidFill>
              <a:latin typeface="Comic Sans MS" panose="030F0702030302020204" pitchFamily="66" charset="0"/>
            </a:endParaRPr>
          </a:p>
          <a:p>
            <a:pPr algn="just">
              <a:lnSpc>
                <a:spcPct val="130000"/>
              </a:lnSpc>
              <a:buClr>
                <a:srgbClr val="008000"/>
              </a:buClr>
            </a:pP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низкий</a:t>
            </a:r>
            <a:r>
              <a:rPr lang="uk-UA" spc="-1" dirty="0" smtClean="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уровень</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доходов</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местного</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населения</a:t>
            </a:r>
            <a:endParaRPr lang="uk-UA" spc="-1" dirty="0">
              <a:solidFill>
                <a:srgbClr val="008000"/>
              </a:solidFill>
              <a:latin typeface="Comic Sans MS" panose="030F0702030302020204" pitchFamily="66" charset="0"/>
            </a:endParaRPr>
          </a:p>
          <a:p>
            <a:pPr algn="just">
              <a:lnSpc>
                <a:spcPct val="130000"/>
              </a:lnSpc>
              <a:buClr>
                <a:srgbClr val="008000"/>
              </a:buClr>
            </a:pP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отсутствие</a:t>
            </a:r>
            <a:r>
              <a:rPr lang="uk-UA" spc="-1" dirty="0" smtClean="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качественных</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дорог</a:t>
            </a:r>
            <a:r>
              <a:rPr lang="uk-UA" spc="-1" dirty="0">
                <a:solidFill>
                  <a:srgbClr val="008000"/>
                </a:solidFill>
                <a:latin typeface="Comic Sans MS" panose="030F0702030302020204" pitchFamily="66" charset="0"/>
              </a:rPr>
              <a:t>.</a:t>
            </a:r>
            <a:endParaRPr lang="ru-RU" spc="-1" dirty="0">
              <a:solidFill>
                <a:srgbClr val="000000"/>
              </a:solidFill>
              <a:latin typeface="Comic Sans MS" panose="030F0702030302020204" pitchFamily="66" charset="0"/>
            </a:endParaRPr>
          </a:p>
        </p:txBody>
      </p:sp>
      <p:sp>
        <p:nvSpPr>
          <p:cNvPr id="2" name="Прямоугольник 1"/>
          <p:cNvSpPr/>
          <p:nvPr/>
        </p:nvSpPr>
        <p:spPr>
          <a:xfrm>
            <a:off x="6586915" y="5018"/>
            <a:ext cx="5500415" cy="6740307"/>
          </a:xfrm>
          <a:prstGeom prst="rect">
            <a:avLst/>
          </a:prstGeom>
        </p:spPr>
        <p:txBody>
          <a:bodyPr wrap="square">
            <a:spAutoFit/>
          </a:bodyPr>
          <a:lstStyle/>
          <a:p>
            <a:pPr algn="just"/>
            <a:r>
              <a:rPr lang="en-US" sz="2400" dirty="0">
                <a:solidFill>
                  <a:schemeClr val="bg1"/>
                </a:solidFill>
              </a:rPr>
              <a:t>Negative factors influencing the development of the biosphere reserve:</a:t>
            </a:r>
          </a:p>
          <a:p>
            <a:pPr algn="just"/>
            <a:r>
              <a:rPr lang="en-US" sz="2400" dirty="0">
                <a:solidFill>
                  <a:schemeClr val="bg1"/>
                </a:solidFill>
              </a:rPr>
              <a:t> </a:t>
            </a:r>
          </a:p>
          <a:p>
            <a:pPr algn="just"/>
            <a:r>
              <a:rPr lang="en-US" sz="2400" dirty="0">
                <a:solidFill>
                  <a:schemeClr val="bg1"/>
                </a:solidFill>
              </a:rPr>
              <a:t>-economic activity of large agricultural holdings;</a:t>
            </a:r>
          </a:p>
          <a:p>
            <a:pPr algn="just"/>
            <a:r>
              <a:rPr lang="en-US" sz="2400" dirty="0">
                <a:solidFill>
                  <a:schemeClr val="bg1"/>
                </a:solidFill>
              </a:rPr>
              <a:t>- a ban on hunting in the National Natural Park "</a:t>
            </a:r>
            <a:r>
              <a:rPr lang="en-US" sz="2400" dirty="0" err="1">
                <a:solidFill>
                  <a:schemeClr val="bg1"/>
                </a:solidFill>
              </a:rPr>
              <a:t>Desnyansko-Starogutsky</a:t>
            </a:r>
            <a:r>
              <a:rPr lang="en-US" sz="2400" dirty="0">
                <a:solidFill>
                  <a:schemeClr val="bg1"/>
                </a:solidFill>
              </a:rPr>
              <a:t>";</a:t>
            </a:r>
          </a:p>
          <a:p>
            <a:pPr algn="just"/>
            <a:r>
              <a:rPr lang="en-US" sz="2400" dirty="0">
                <a:solidFill>
                  <a:schemeClr val="bg1"/>
                </a:solidFill>
              </a:rPr>
              <a:t>- initiatives of expansion of the territory of the biosphere reserve, creation on its territory of objects of nature reserve fund are difficultly perceived and not supported by local populations;</a:t>
            </a:r>
          </a:p>
          <a:p>
            <a:pPr algn="just"/>
            <a:r>
              <a:rPr lang="en-US" sz="2400" dirty="0">
                <a:solidFill>
                  <a:schemeClr val="bg1"/>
                </a:solidFill>
              </a:rPr>
              <a:t>indifference of the local population to the ideas of nature protection;</a:t>
            </a:r>
          </a:p>
          <a:p>
            <a:pPr algn="just"/>
            <a:r>
              <a:rPr lang="en-US" sz="2400" dirty="0">
                <a:solidFill>
                  <a:schemeClr val="bg1"/>
                </a:solidFill>
              </a:rPr>
              <a:t>lack of legislative definition of the status of a biosphere reserve;</a:t>
            </a:r>
          </a:p>
          <a:p>
            <a:pPr algn="just"/>
            <a:r>
              <a:rPr lang="en-US" sz="2400" dirty="0">
                <a:solidFill>
                  <a:schemeClr val="bg1"/>
                </a:solidFill>
              </a:rPr>
              <a:t>- low income of the local population</a:t>
            </a:r>
          </a:p>
          <a:p>
            <a:pPr algn="just"/>
            <a:r>
              <a:rPr lang="en-US" sz="2400" dirty="0">
                <a:solidFill>
                  <a:schemeClr val="bg1"/>
                </a:solidFill>
              </a:rPr>
              <a:t>- lack of quality roads.</a:t>
            </a:r>
            <a:endParaRPr lang="ru-RU" sz="2400" dirty="0">
              <a:solidFill>
                <a:schemeClr val="bg1"/>
              </a:solidFill>
            </a:endParaRPr>
          </a:p>
        </p:txBody>
      </p:sp>
    </p:spTree>
    <p:extLst>
      <p:ext uri="{BB962C8B-B14F-4D97-AF65-F5344CB8AC3E}">
        <p14:creationId xmlns:p14="http://schemas.microsoft.com/office/powerpoint/2010/main" val="34577360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615" y="9236"/>
            <a:ext cx="11879385" cy="6682154"/>
          </a:xfrm>
          <a:prstGeom prst="rect">
            <a:avLst/>
          </a:prstGeom>
        </p:spPr>
      </p:pic>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483" y="447964"/>
            <a:ext cx="7812920" cy="5925128"/>
          </a:xfrm>
          <a:prstGeom prst="rect">
            <a:avLst/>
          </a:prstGeom>
        </p:spPr>
      </p:pic>
      <p:sp>
        <p:nvSpPr>
          <p:cNvPr id="3" name="TextBox 2"/>
          <p:cNvSpPr txBox="1"/>
          <p:nvPr/>
        </p:nvSpPr>
        <p:spPr>
          <a:xfrm>
            <a:off x="8930851" y="447964"/>
            <a:ext cx="3168785" cy="2308324"/>
          </a:xfrm>
          <a:prstGeom prst="rect">
            <a:avLst/>
          </a:prstGeom>
          <a:noFill/>
        </p:spPr>
        <p:txBody>
          <a:bodyPr wrap="square" rtlCol="0">
            <a:spAutoFit/>
          </a:bodyPr>
          <a:lstStyle/>
          <a:p>
            <a:r>
              <a:rPr lang="ru-RU" dirty="0" smtClean="0">
                <a:solidFill>
                  <a:schemeClr val="bg1"/>
                </a:solidFill>
                <a:latin typeface="Comic Sans MS" panose="030F0702030302020204" pitchFamily="66" charset="0"/>
              </a:rPr>
              <a:t>Значительные площади  сельскохозяйственных угодий,  на которых восстановилась лесная растительность,</a:t>
            </a:r>
            <a:r>
              <a:rPr lang="ru-RU" dirty="0">
                <a:solidFill>
                  <a:schemeClr val="bg1"/>
                </a:solidFill>
                <a:latin typeface="Comic Sans MS" panose="030F0702030302020204" pitchFamily="66" charset="0"/>
              </a:rPr>
              <a:t> </a:t>
            </a:r>
            <a:r>
              <a:rPr lang="ru-RU" dirty="0" smtClean="0">
                <a:solidFill>
                  <a:schemeClr val="bg1"/>
                </a:solidFill>
                <a:latin typeface="Comic Sans MS" panose="030F0702030302020204" pitchFamily="66" charset="0"/>
              </a:rPr>
              <a:t>агрохолдингами повторно расчищаются от леса и распахиваются</a:t>
            </a:r>
            <a:endParaRPr lang="en-US" dirty="0">
              <a:solidFill>
                <a:schemeClr val="bg1"/>
              </a:solidFill>
              <a:latin typeface="Comic Sans MS" panose="030F0702030302020204" pitchFamily="66" charset="0"/>
            </a:endParaRPr>
          </a:p>
        </p:txBody>
      </p:sp>
      <p:sp>
        <p:nvSpPr>
          <p:cNvPr id="4" name="Прямоугольник 3"/>
          <p:cNvSpPr/>
          <p:nvPr/>
        </p:nvSpPr>
        <p:spPr>
          <a:xfrm>
            <a:off x="8574206" y="3752262"/>
            <a:ext cx="3525430" cy="2677656"/>
          </a:xfrm>
          <a:prstGeom prst="rect">
            <a:avLst/>
          </a:prstGeom>
        </p:spPr>
        <p:txBody>
          <a:bodyPr wrap="square">
            <a:spAutoFit/>
          </a:bodyPr>
          <a:lstStyle/>
          <a:p>
            <a:pPr algn="just"/>
            <a:r>
              <a:rPr lang="en-US" sz="2400" dirty="0"/>
              <a:t>Significant areas of agricultural land on which forest vegetation has been restored are re-cleared from the forest by agricultural holdings and </a:t>
            </a:r>
            <a:r>
              <a:rPr lang="en-US" sz="2400" dirty="0" smtClean="0"/>
              <a:t>plowed</a:t>
            </a:r>
            <a:r>
              <a:rPr lang="uk-UA" sz="2400" dirty="0" smtClean="0"/>
              <a:t>.</a:t>
            </a:r>
            <a:endParaRPr lang="ru-RU" sz="2400" dirty="0"/>
          </a:p>
        </p:txBody>
      </p:sp>
    </p:spTree>
    <p:extLst>
      <p:ext uri="{BB962C8B-B14F-4D97-AF65-F5344CB8AC3E}">
        <p14:creationId xmlns:p14="http://schemas.microsoft.com/office/powerpoint/2010/main" val="179330290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40" y="-27829"/>
            <a:ext cx="12425639" cy="6989422"/>
          </a:xfrm>
          <a:prstGeom prst="rect">
            <a:avLst/>
          </a:prstGeom>
        </p:spPr>
      </p:pic>
      <p:pic>
        <p:nvPicPr>
          <p:cNvPr id="2" name="Рисунок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7802" y="3537168"/>
            <a:ext cx="4413250" cy="2708092"/>
          </a:xfrm>
          <a:prstGeom prst="rect">
            <a:avLst/>
          </a:prstGeom>
          <a:ln>
            <a:noFill/>
          </a:ln>
          <a:effectLst>
            <a:softEdge rad="112500"/>
          </a:effectLst>
        </p:spPr>
      </p:pic>
      <p:pic>
        <p:nvPicPr>
          <p:cNvPr id="7" name="Рисунок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0780" y="-27829"/>
            <a:ext cx="7041706" cy="3863960"/>
          </a:xfrm>
          <a:prstGeom prst="rect">
            <a:avLst/>
          </a:prstGeom>
        </p:spPr>
      </p:pic>
      <p:sp>
        <p:nvSpPr>
          <p:cNvPr id="144" name="CustomShape 2"/>
          <p:cNvSpPr/>
          <p:nvPr/>
        </p:nvSpPr>
        <p:spPr>
          <a:xfrm>
            <a:off x="873880" y="213000"/>
            <a:ext cx="6649600" cy="458805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r>
              <a:rPr lang="ru-RU" sz="2000" b="1" spc="-1" dirty="0" smtClean="0">
                <a:solidFill>
                  <a:schemeClr val="accent6">
                    <a:lumMod val="75000"/>
                  </a:schemeClr>
                </a:solidFill>
                <a:latin typeface="Comic Sans MS" panose="030F0702030302020204" pitchFamily="66" charset="0"/>
              </a:rPr>
              <a:t>Планы и перспективы развития на 2021 год:</a:t>
            </a:r>
          </a:p>
          <a:p>
            <a:r>
              <a:rPr lang="ru-RU" sz="2000" b="1" spc="-1" dirty="0" smtClean="0">
                <a:solidFill>
                  <a:schemeClr val="accent6">
                    <a:lumMod val="75000"/>
                  </a:schemeClr>
                </a:solidFill>
                <a:latin typeface="Comic Sans MS" panose="030F0702030302020204" pitchFamily="66" charset="0"/>
              </a:rPr>
              <a:t>- </a:t>
            </a:r>
            <a:r>
              <a:rPr lang="ru-RU" sz="2000" spc="-1" dirty="0" smtClean="0">
                <a:solidFill>
                  <a:schemeClr val="accent6">
                    <a:lumMod val="75000"/>
                  </a:schemeClr>
                </a:solidFill>
                <a:latin typeface="Comic Sans MS" panose="030F0702030302020204" pitchFamily="66" charset="0"/>
              </a:rPr>
              <a:t>Расширение территории биосферного резервата </a:t>
            </a:r>
            <a:r>
              <a:rPr lang="ru-RU" sz="2000" spc="-1" dirty="0" err="1" smtClean="0">
                <a:solidFill>
                  <a:schemeClr val="accent6">
                    <a:lumMod val="75000"/>
                  </a:schemeClr>
                </a:solidFill>
                <a:latin typeface="Comic Sans MS" panose="030F0702030302020204" pitchFamily="66" charset="0"/>
              </a:rPr>
              <a:t>Деснянский</a:t>
            </a:r>
            <a:r>
              <a:rPr lang="ru-RU" sz="2000" spc="-1" dirty="0" smtClean="0">
                <a:solidFill>
                  <a:schemeClr val="accent6">
                    <a:lumMod val="75000"/>
                  </a:schemeClr>
                </a:solidFill>
                <a:latin typeface="Comic Sans MS" panose="030F0702030302020204" pitchFamily="66" charset="0"/>
              </a:rPr>
              <a:t>.</a:t>
            </a:r>
          </a:p>
          <a:p>
            <a:pPr>
              <a:buFontTx/>
              <a:buChar char="-"/>
            </a:pPr>
            <a:r>
              <a:rPr lang="ru-RU" sz="2000" spc="-1" dirty="0" smtClean="0">
                <a:solidFill>
                  <a:schemeClr val="accent6">
                    <a:lumMod val="75000"/>
                  </a:schemeClr>
                </a:solidFill>
                <a:latin typeface="Comic Sans MS" panose="030F0702030302020204" pitchFamily="66" charset="0"/>
              </a:rPr>
              <a:t> Создание национального природного парка в Новгород-Северском районе Черниговской области.</a:t>
            </a:r>
          </a:p>
          <a:p>
            <a:pPr>
              <a:buFontTx/>
              <a:buChar char="-"/>
            </a:pPr>
            <a:r>
              <a:rPr lang="ru-RU" sz="2000" b="1" spc="-1" dirty="0" smtClean="0">
                <a:solidFill>
                  <a:schemeClr val="accent6">
                    <a:lumMod val="75000"/>
                  </a:schemeClr>
                </a:solidFill>
                <a:latin typeface="Comic Sans MS" panose="030F0702030302020204" pitchFamily="66" charset="0"/>
              </a:rPr>
              <a:t> </a:t>
            </a:r>
            <a:r>
              <a:rPr lang="ru-RU" sz="2000" spc="-1" dirty="0" smtClean="0">
                <a:solidFill>
                  <a:schemeClr val="accent6">
                    <a:lumMod val="75000"/>
                  </a:schemeClr>
                </a:solidFill>
                <a:latin typeface="Comic Sans MS" panose="030F0702030302020204" pitchFamily="66" charset="0"/>
              </a:rPr>
              <a:t>Реализация трёх пилотных проектов по экосистемой адаптации.</a:t>
            </a:r>
          </a:p>
          <a:p>
            <a:pPr>
              <a:buFontTx/>
              <a:buChar char="-"/>
            </a:pPr>
            <a:r>
              <a:rPr lang="ru-RU" sz="2000" spc="-1" dirty="0" smtClean="0">
                <a:solidFill>
                  <a:schemeClr val="accent6">
                    <a:lumMod val="75000"/>
                  </a:schemeClr>
                </a:solidFill>
                <a:latin typeface="Comic Sans MS" panose="030F0702030302020204" pitchFamily="66" charset="0"/>
              </a:rPr>
              <a:t> Реализация  планов разработанных для пяти стратегий экосистемой адаптации.</a:t>
            </a:r>
          </a:p>
          <a:p>
            <a:pPr>
              <a:buFontTx/>
              <a:buChar char="-"/>
            </a:pPr>
            <a:r>
              <a:rPr lang="ru-RU" sz="2000" spc="-1" dirty="0" smtClean="0">
                <a:solidFill>
                  <a:schemeClr val="accent6">
                    <a:lumMod val="75000"/>
                  </a:schemeClr>
                </a:solidFill>
                <a:latin typeface="Comic Sans MS" panose="030F0702030302020204" pitchFamily="66" charset="0"/>
              </a:rPr>
              <a:t> Налаживание более тесных отношений с местными громадами.</a:t>
            </a:r>
          </a:p>
          <a:p>
            <a:endParaRPr lang="ru-RU" sz="2000" spc="-1" dirty="0">
              <a:solidFill>
                <a:srgbClr val="000000"/>
              </a:solidFill>
              <a:latin typeface="Tahoma"/>
            </a:endParaRPr>
          </a:p>
          <a:p>
            <a:pPr algn="just">
              <a:lnSpc>
                <a:spcPct val="130000"/>
              </a:lnSpc>
              <a:buClr>
                <a:srgbClr val="008000"/>
              </a:buClr>
              <a:buFont typeface="Wingdings" charset="2"/>
              <a:buChar char=""/>
            </a:pPr>
            <a:endParaRPr lang="ru-RU" sz="2000" spc="-1" dirty="0">
              <a:solidFill>
                <a:srgbClr val="000000"/>
              </a:solidFill>
              <a:latin typeface="Tahoma"/>
            </a:endParaRPr>
          </a:p>
          <a:p>
            <a:pPr algn="just">
              <a:lnSpc>
                <a:spcPct val="130000"/>
              </a:lnSpc>
            </a:pPr>
            <a:endParaRPr lang="ru-RU" sz="2000" spc="-1" dirty="0">
              <a:solidFill>
                <a:srgbClr val="000000"/>
              </a:solidFill>
              <a:latin typeface="Tahoma"/>
            </a:endParaRPr>
          </a:p>
        </p:txBody>
      </p:sp>
      <p:pic>
        <p:nvPicPr>
          <p:cNvPr id="4" name="Рисунок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1493" y="1174589"/>
            <a:ext cx="4345867" cy="2664874"/>
          </a:xfrm>
          <a:prstGeom prst="rect">
            <a:avLst/>
          </a:prstGeom>
          <a:ln>
            <a:noFill/>
          </a:ln>
          <a:effectLst>
            <a:softEdge rad="112500"/>
          </a:effectLst>
        </p:spPr>
      </p:pic>
      <p:sp>
        <p:nvSpPr>
          <p:cNvPr id="5" name="TextBox 4"/>
          <p:cNvSpPr txBox="1"/>
          <p:nvPr/>
        </p:nvSpPr>
        <p:spPr>
          <a:xfrm>
            <a:off x="8113462" y="621216"/>
            <a:ext cx="4345868" cy="923330"/>
          </a:xfrm>
          <a:prstGeom prst="rect">
            <a:avLst/>
          </a:prstGeom>
          <a:noFill/>
        </p:spPr>
        <p:txBody>
          <a:bodyPr wrap="square" rtlCol="0">
            <a:spAutoFit/>
          </a:bodyPr>
          <a:lstStyle/>
          <a:p>
            <a:r>
              <a:rPr lang="ru-RU" dirty="0" smtClean="0">
                <a:solidFill>
                  <a:schemeClr val="accent6">
                    <a:lumMod val="75000"/>
                  </a:schemeClr>
                </a:solidFill>
                <a:latin typeface="Comic Sans MS" panose="030F0702030302020204" pitchFamily="66" charset="0"/>
              </a:rPr>
              <a:t>Территория проектируемого Национального парка в Новгород Северском районе</a:t>
            </a:r>
            <a:endParaRPr lang="en-US" dirty="0">
              <a:solidFill>
                <a:schemeClr val="accent6">
                  <a:lumMod val="75000"/>
                </a:schemeClr>
              </a:solidFill>
              <a:latin typeface="Comic Sans MS" panose="030F0702030302020204" pitchFamily="66" charset="0"/>
            </a:endParaRPr>
          </a:p>
        </p:txBody>
      </p:sp>
      <p:pic>
        <p:nvPicPr>
          <p:cNvPr id="6" name="Рисунок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13462" y="6245260"/>
            <a:ext cx="4307590" cy="716333"/>
          </a:xfrm>
          <a:prstGeom prst="rect">
            <a:avLst/>
          </a:prstGeom>
        </p:spPr>
      </p:pic>
      <p:sp>
        <p:nvSpPr>
          <p:cNvPr id="8" name="Прямоугольник 7"/>
          <p:cNvSpPr/>
          <p:nvPr/>
        </p:nvSpPr>
        <p:spPr>
          <a:xfrm>
            <a:off x="740780" y="4018103"/>
            <a:ext cx="7132770" cy="2554545"/>
          </a:xfrm>
          <a:prstGeom prst="rect">
            <a:avLst/>
          </a:prstGeom>
        </p:spPr>
        <p:txBody>
          <a:bodyPr wrap="square">
            <a:spAutoFit/>
          </a:bodyPr>
          <a:lstStyle/>
          <a:p>
            <a:pPr algn="just"/>
            <a:r>
              <a:rPr lang="en-US" sz="2000" dirty="0"/>
              <a:t>Development plans and prospects for 2021:</a:t>
            </a:r>
          </a:p>
          <a:p>
            <a:pPr algn="just"/>
            <a:r>
              <a:rPr lang="en-US" sz="2000" dirty="0"/>
              <a:t>- Expansion of the </a:t>
            </a:r>
            <a:r>
              <a:rPr lang="en-US" sz="2000" dirty="0" err="1"/>
              <a:t>Desnyansky</a:t>
            </a:r>
            <a:r>
              <a:rPr lang="en-US" sz="2000" dirty="0"/>
              <a:t> Biosphere Reserve.</a:t>
            </a:r>
          </a:p>
          <a:p>
            <a:pPr algn="just"/>
            <a:r>
              <a:rPr lang="en-US" sz="2000" dirty="0"/>
              <a:t>  Creation of a national nature park in the Novgorod-</a:t>
            </a:r>
            <a:r>
              <a:rPr lang="en-US" sz="2000" dirty="0" err="1"/>
              <a:t>Seversky</a:t>
            </a:r>
            <a:r>
              <a:rPr lang="en-US" sz="2000" dirty="0"/>
              <a:t> district of the </a:t>
            </a:r>
            <a:r>
              <a:rPr lang="en-US" sz="2000" dirty="0" err="1"/>
              <a:t>Chernihiv</a:t>
            </a:r>
            <a:r>
              <a:rPr lang="en-US" sz="2000" dirty="0"/>
              <a:t> region.</a:t>
            </a:r>
          </a:p>
          <a:p>
            <a:pPr algn="just"/>
            <a:r>
              <a:rPr lang="en-US" sz="2000" dirty="0"/>
              <a:t>  </a:t>
            </a:r>
            <a:r>
              <a:rPr lang="uk-UA" sz="2000" dirty="0" smtClean="0"/>
              <a:t>- </a:t>
            </a:r>
            <a:r>
              <a:rPr lang="en-US" sz="2000" dirty="0" smtClean="0"/>
              <a:t>Implementation </a:t>
            </a:r>
            <a:r>
              <a:rPr lang="en-US" sz="2000" dirty="0"/>
              <a:t>of three pilot projects on ecosystem adaptation.</a:t>
            </a:r>
          </a:p>
          <a:p>
            <a:pPr algn="just"/>
            <a:r>
              <a:rPr lang="en-US" sz="2000" dirty="0"/>
              <a:t>  </a:t>
            </a:r>
            <a:r>
              <a:rPr lang="uk-UA" sz="2000" dirty="0" smtClean="0"/>
              <a:t>- </a:t>
            </a:r>
            <a:r>
              <a:rPr lang="en-US" sz="2000" dirty="0" smtClean="0"/>
              <a:t>Implementation </a:t>
            </a:r>
            <a:r>
              <a:rPr lang="en-US" sz="2000" dirty="0"/>
              <a:t>of plans developed for five ecosystem adaptation strategies.</a:t>
            </a:r>
          </a:p>
          <a:p>
            <a:pPr algn="just"/>
            <a:r>
              <a:rPr lang="en-US" sz="2000" dirty="0"/>
              <a:t>  </a:t>
            </a:r>
            <a:r>
              <a:rPr lang="uk-UA" sz="2000" dirty="0" smtClean="0"/>
              <a:t>- </a:t>
            </a:r>
            <a:r>
              <a:rPr lang="en-US" sz="2000" dirty="0" smtClean="0"/>
              <a:t>Establishing </a:t>
            </a:r>
            <a:r>
              <a:rPr lang="en-US" sz="2000" dirty="0"/>
              <a:t>closer relationships with local communities.</a:t>
            </a:r>
            <a:endParaRPr lang="ru-RU" sz="2000" dirty="0"/>
          </a:p>
        </p:txBody>
      </p:sp>
    </p:spTree>
    <p:extLst>
      <p:ext uri="{BB962C8B-B14F-4D97-AF65-F5344CB8AC3E}">
        <p14:creationId xmlns:p14="http://schemas.microsoft.com/office/powerpoint/2010/main" val="387215556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99" cy="6812280"/>
          </a:xfrm>
          <a:prstGeom prst="rect">
            <a:avLst/>
          </a:prstGeom>
        </p:spPr>
      </p:pic>
      <p:sp>
        <p:nvSpPr>
          <p:cNvPr id="123" name="CustomShape 2"/>
          <p:cNvSpPr/>
          <p:nvPr/>
        </p:nvSpPr>
        <p:spPr>
          <a:xfrm>
            <a:off x="919480" y="3010486"/>
            <a:ext cx="11272520" cy="153490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a:lnSpc>
                <a:spcPct val="130000"/>
              </a:lnSpc>
              <a:buClr>
                <a:srgbClr val="008000"/>
              </a:buClr>
            </a:pPr>
            <a:r>
              <a:rPr lang="ru-RU" spc="-1" dirty="0" smtClean="0">
                <a:solidFill>
                  <a:srgbClr val="008000"/>
                </a:solidFill>
                <a:latin typeface="Comic Sans MS" panose="030F0702030302020204" pitchFamily="66" charset="0"/>
              </a:rPr>
              <a:t>До </a:t>
            </a:r>
            <a:r>
              <a:rPr lang="en-US" spc="-1" dirty="0">
                <a:solidFill>
                  <a:srgbClr val="008000"/>
                </a:solidFill>
                <a:latin typeface="Comic Sans MS" panose="030F0702030302020204" pitchFamily="66" charset="0"/>
              </a:rPr>
              <a:t>2014 </a:t>
            </a:r>
            <a:r>
              <a:rPr lang="ru-RU" spc="-1" dirty="0">
                <a:solidFill>
                  <a:srgbClr val="008000"/>
                </a:solidFill>
                <a:latin typeface="Comic Sans MS" panose="030F0702030302020204" pitchFamily="66" charset="0"/>
              </a:rPr>
              <a:t>года тесно </a:t>
            </a:r>
            <a:r>
              <a:rPr lang="ru-RU" spc="-1" dirty="0" smtClean="0">
                <a:solidFill>
                  <a:srgbClr val="008000"/>
                </a:solidFill>
                <a:latin typeface="Comic Sans MS" panose="030F0702030302020204" pitchFamily="66" charset="0"/>
              </a:rPr>
              <a:t>сотрудничали </a:t>
            </a:r>
            <a:r>
              <a:rPr lang="ru-RU" spc="-1" dirty="0">
                <a:solidFill>
                  <a:srgbClr val="008000"/>
                </a:solidFill>
                <a:latin typeface="Comic Sans MS" panose="030F0702030302020204" pitchFamily="66" charset="0"/>
              </a:rPr>
              <a:t>с российским биосферным резерватом</a:t>
            </a:r>
            <a:r>
              <a:rPr lang="en-US" spc="-1" dirty="0">
                <a:solidFill>
                  <a:srgbClr val="008000"/>
                </a:solidFill>
                <a:latin typeface="Comic Sans MS" panose="030F0702030302020204" pitchFamily="66" charset="0"/>
              </a:rPr>
              <a:t> «</a:t>
            </a:r>
            <a:r>
              <a:rPr lang="ru-RU" spc="-1" dirty="0" err="1">
                <a:solidFill>
                  <a:srgbClr val="008000"/>
                </a:solidFill>
                <a:latin typeface="Comic Sans MS" panose="030F0702030302020204" pitchFamily="66" charset="0"/>
              </a:rPr>
              <a:t>Неруссо</a:t>
            </a:r>
            <a:r>
              <a:rPr lang="en-US" spc="-1" dirty="0">
                <a:solidFill>
                  <a:srgbClr val="008000"/>
                </a:solidFill>
                <a:latin typeface="Comic Sans MS" panose="030F0702030302020204" pitchFamily="66" charset="0"/>
              </a:rPr>
              <a:t>-</a:t>
            </a:r>
            <a:r>
              <a:rPr lang="ru-RU" spc="-1" dirty="0" err="1">
                <a:solidFill>
                  <a:srgbClr val="008000"/>
                </a:solidFill>
                <a:latin typeface="Comic Sans MS" panose="030F0702030302020204" pitchFamily="66" charset="0"/>
              </a:rPr>
              <a:t>Деснянское</a:t>
            </a:r>
            <a:r>
              <a:rPr lang="ru-RU" spc="-1" dirty="0">
                <a:solidFill>
                  <a:srgbClr val="008000"/>
                </a:solidFill>
                <a:latin typeface="Comic Sans MS" panose="030F0702030302020204" pitchFamily="66" charset="0"/>
              </a:rPr>
              <a:t> </a:t>
            </a:r>
            <a:r>
              <a:rPr lang="ru-RU" spc="-1" dirty="0" smtClean="0">
                <a:solidFill>
                  <a:srgbClr val="008000"/>
                </a:solidFill>
                <a:latin typeface="Comic Sans MS" panose="030F0702030302020204" pitchFamily="66" charset="0"/>
              </a:rPr>
              <a:t>Полесье» </a:t>
            </a:r>
            <a:r>
              <a:rPr lang="uk-UA" spc="-1" dirty="0" smtClean="0">
                <a:solidFill>
                  <a:srgbClr val="008000"/>
                </a:solidFill>
                <a:latin typeface="Comic Sans MS" panose="030F0702030302020204" pitchFamily="66" charset="0"/>
              </a:rPr>
              <a:t>по </a:t>
            </a:r>
            <a:r>
              <a:rPr lang="uk-UA" spc="-1" dirty="0" err="1" smtClean="0">
                <a:solidFill>
                  <a:srgbClr val="008000"/>
                </a:solidFill>
                <a:latin typeface="Comic Sans MS" panose="030F0702030302020204" pitchFamily="66" charset="0"/>
              </a:rPr>
              <a:t>многим</a:t>
            </a:r>
            <a:r>
              <a:rPr lang="uk-UA" spc="-1" dirty="0" smtClean="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направлениям</a:t>
            </a:r>
            <a:r>
              <a:rPr lang="uk-UA" spc="-1" dirty="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деятельности</a:t>
            </a:r>
            <a:r>
              <a:rPr lang="uk-UA" spc="-1" dirty="0" smtClean="0">
                <a:solidFill>
                  <a:srgbClr val="008000"/>
                </a:solidFill>
                <a:latin typeface="Comic Sans MS" panose="030F0702030302020204" pitchFamily="66" charset="0"/>
              </a:rPr>
              <a:t>, </a:t>
            </a:r>
            <a:r>
              <a:rPr lang="uk-UA" spc="-1" dirty="0" err="1" smtClean="0">
                <a:solidFill>
                  <a:srgbClr val="008000"/>
                </a:solidFill>
                <a:latin typeface="Comic Sans MS" panose="030F0702030302020204" pitchFamily="66" charset="0"/>
              </a:rPr>
              <a:t>имели</a:t>
            </a:r>
            <a:r>
              <a:rPr lang="uk-UA" spc="-1" dirty="0" smtClean="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тесные</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контакты</a:t>
            </a:r>
            <a:r>
              <a:rPr lang="uk-UA" spc="-1" dirty="0">
                <a:solidFill>
                  <a:srgbClr val="008000"/>
                </a:solidFill>
                <a:latin typeface="Comic Sans MS" panose="030F0702030302020204" pitchFamily="66" charset="0"/>
              </a:rPr>
              <a:t> по </a:t>
            </a:r>
            <a:r>
              <a:rPr lang="uk-UA" spc="-1" dirty="0" err="1">
                <a:solidFill>
                  <a:srgbClr val="008000"/>
                </a:solidFill>
                <a:latin typeface="Comic Sans MS" panose="030F0702030302020204" pitchFamily="66" charset="0"/>
              </a:rPr>
              <a:t>созданию</a:t>
            </a:r>
            <a:r>
              <a:rPr lang="uk-UA" spc="-1" dirty="0">
                <a:solidFill>
                  <a:srgbClr val="008000"/>
                </a:solidFill>
                <a:latin typeface="Comic Sans MS" panose="030F0702030302020204" pitchFamily="66" charset="0"/>
              </a:rPr>
              <a:t> </a:t>
            </a:r>
            <a:r>
              <a:rPr lang="uk-UA" spc="-1" dirty="0" err="1">
                <a:solidFill>
                  <a:srgbClr val="008000"/>
                </a:solidFill>
                <a:latin typeface="Comic Sans MS" panose="030F0702030302020204" pitchFamily="66" charset="0"/>
              </a:rPr>
              <a:t>билатерального</a:t>
            </a:r>
            <a:r>
              <a:rPr lang="uk-UA" spc="-1" dirty="0">
                <a:solidFill>
                  <a:srgbClr val="008000"/>
                </a:solidFill>
                <a:latin typeface="Comic Sans MS" panose="030F0702030302020204" pitchFamily="66" charset="0"/>
              </a:rPr>
              <a:t> </a:t>
            </a:r>
            <a:r>
              <a:rPr lang="ru-RU" spc="-1" dirty="0">
                <a:solidFill>
                  <a:srgbClr val="008000"/>
                </a:solidFill>
                <a:latin typeface="Comic Sans MS" panose="030F0702030302020204" pitchFamily="66" charset="0"/>
              </a:rPr>
              <a:t>трансграничного биосферного резервата</a:t>
            </a:r>
            <a:endParaRPr lang="ru-RU" spc="-1" dirty="0">
              <a:solidFill>
                <a:srgbClr val="000000"/>
              </a:solidFill>
              <a:latin typeface="Comic Sans MS" panose="030F0702030302020204" pitchFamily="66" charset="0"/>
            </a:endParaRPr>
          </a:p>
          <a:p>
            <a:pPr algn="just">
              <a:lnSpc>
                <a:spcPct val="130000"/>
              </a:lnSpc>
              <a:buClr>
                <a:srgbClr val="008000"/>
              </a:buClr>
              <a:buFont typeface="Wingdings" charset="2"/>
              <a:buChar char=""/>
            </a:pPr>
            <a:endParaRPr lang="ru-RU" spc="-1" dirty="0">
              <a:solidFill>
                <a:srgbClr val="000000"/>
              </a:solidFill>
              <a:latin typeface="Tahoma"/>
            </a:endParaRPr>
          </a:p>
        </p:txBody>
      </p:sp>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936" y="0"/>
            <a:ext cx="4348309" cy="2898873"/>
          </a:xfrm>
          <a:prstGeom prst="rect">
            <a:avLst/>
          </a:prstGeom>
        </p:spPr>
      </p:pic>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0640" y="33456"/>
            <a:ext cx="3867437" cy="2898873"/>
          </a:xfrm>
          <a:prstGeom prst="rect">
            <a:avLst/>
          </a:prstGeom>
        </p:spPr>
      </p:pic>
      <p:pic>
        <p:nvPicPr>
          <p:cNvPr id="5" name="Рисунок 4"/>
          <p:cNvPicPr>
            <a:picLocks noChangeAspect="1"/>
          </p:cNvPicPr>
          <p:nvPr/>
        </p:nvPicPr>
        <p:blipFill rotWithShape="1">
          <a:blip r:embed="rId6" cstate="email">
            <a:extLst>
              <a:ext uri="{28A0092B-C50C-407E-A947-70E740481C1C}">
                <a14:useLocalDpi xmlns:a14="http://schemas.microsoft.com/office/drawing/2010/main"/>
              </a:ext>
            </a:extLst>
          </a:blip>
          <a:srcRect r="-396" b="-19795"/>
          <a:stretch/>
        </p:blipFill>
        <p:spPr>
          <a:xfrm>
            <a:off x="9670473" y="33456"/>
            <a:ext cx="2342762" cy="3521313"/>
          </a:xfrm>
          <a:prstGeom prst="rect">
            <a:avLst/>
          </a:prstGeom>
        </p:spPr>
      </p:pic>
      <p:sp>
        <p:nvSpPr>
          <p:cNvPr id="6" name="Прямоугольник 5"/>
          <p:cNvSpPr/>
          <p:nvPr/>
        </p:nvSpPr>
        <p:spPr>
          <a:xfrm>
            <a:off x="889935" y="4843752"/>
            <a:ext cx="11123299" cy="1200329"/>
          </a:xfrm>
          <a:prstGeom prst="rect">
            <a:avLst/>
          </a:prstGeom>
        </p:spPr>
        <p:txBody>
          <a:bodyPr wrap="square">
            <a:spAutoFit/>
          </a:bodyPr>
          <a:lstStyle/>
          <a:p>
            <a:pPr algn="just"/>
            <a:r>
              <a:rPr lang="en-US" sz="2400" dirty="0">
                <a:solidFill>
                  <a:schemeClr val="bg1"/>
                </a:solidFill>
              </a:rPr>
              <a:t>Until 2014, we worked closely with the Russian biosphere reserve "</a:t>
            </a:r>
            <a:r>
              <a:rPr lang="en-US" sz="2400" dirty="0" err="1">
                <a:solidFill>
                  <a:schemeClr val="bg1"/>
                </a:solidFill>
              </a:rPr>
              <a:t>Nerusso-Desnyanskoe</a:t>
            </a:r>
            <a:r>
              <a:rPr lang="en-US" sz="2400" dirty="0">
                <a:solidFill>
                  <a:schemeClr val="bg1"/>
                </a:solidFill>
              </a:rPr>
              <a:t> </a:t>
            </a:r>
            <a:r>
              <a:rPr lang="en-US" sz="2400" dirty="0" err="1">
                <a:solidFill>
                  <a:schemeClr val="bg1"/>
                </a:solidFill>
              </a:rPr>
              <a:t>Polesie</a:t>
            </a:r>
            <a:r>
              <a:rPr lang="en-US" sz="2400" dirty="0">
                <a:solidFill>
                  <a:schemeClr val="bg1"/>
                </a:solidFill>
              </a:rPr>
              <a:t>" in many areas of activity, had close contacts to create a bilateral </a:t>
            </a:r>
            <a:r>
              <a:rPr lang="en-US" sz="2400" dirty="0" err="1">
                <a:solidFill>
                  <a:schemeClr val="bg1"/>
                </a:solidFill>
              </a:rPr>
              <a:t>transboundary</a:t>
            </a:r>
            <a:r>
              <a:rPr lang="en-US" sz="2400" dirty="0">
                <a:solidFill>
                  <a:schemeClr val="bg1"/>
                </a:solidFill>
              </a:rPr>
              <a:t> biosphere reserve</a:t>
            </a:r>
            <a:endParaRPr lang="ru-RU" sz="2400" dirty="0">
              <a:solidFill>
                <a:schemeClr val="bg1"/>
              </a:solidFill>
            </a:endParaRPr>
          </a:p>
        </p:txBody>
      </p:sp>
    </p:spTree>
    <p:extLst>
      <p:ext uri="{BB962C8B-B14F-4D97-AF65-F5344CB8AC3E}">
        <p14:creationId xmlns:p14="http://schemas.microsoft.com/office/powerpoint/2010/main" val="36783863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00" y="-228600"/>
            <a:ext cx="12293600" cy="7086600"/>
          </a:xfrm>
          <a:prstGeom prst="rect">
            <a:avLst/>
          </a:prstGeom>
        </p:spPr>
      </p:pic>
      <p:sp>
        <p:nvSpPr>
          <p:cNvPr id="3" name="TextBox 2"/>
          <p:cNvSpPr txBox="1"/>
          <p:nvPr/>
        </p:nvSpPr>
        <p:spPr>
          <a:xfrm>
            <a:off x="1855698" y="5163597"/>
            <a:ext cx="7924800" cy="923330"/>
          </a:xfrm>
          <a:prstGeom prst="rect">
            <a:avLst/>
          </a:prstGeom>
          <a:solidFill>
            <a:srgbClr val="3E7A63"/>
          </a:solidFill>
          <a:ln>
            <a:solidFill>
              <a:schemeClr val="accent6">
                <a:lumMod val="50000"/>
              </a:schemeClr>
            </a:solidFill>
          </a:ln>
        </p:spPr>
        <p:txBody>
          <a:bodyPr wrap="square" rtlCol="0">
            <a:spAutoFit/>
          </a:bodyPr>
          <a:lstStyle/>
          <a:p>
            <a:pPr algn="ctr"/>
            <a:r>
              <a:rPr lang="ru-RU" sz="5400" dirty="0" smtClean="0">
                <a:solidFill>
                  <a:schemeClr val="bg1"/>
                </a:solidFill>
                <a:latin typeface="Comic Sans MS" panose="030F0702030302020204" pitchFamily="66" charset="0"/>
              </a:rPr>
              <a:t>Спасибо за внимание!</a:t>
            </a:r>
          </a:p>
        </p:txBody>
      </p:sp>
      <p:graphicFrame>
        <p:nvGraphicFramePr>
          <p:cNvPr id="5" name="Схема 4"/>
          <p:cNvGraphicFramePr/>
          <p:nvPr>
            <p:extLst>
              <p:ext uri="{D42A27DB-BD31-4B8C-83A1-F6EECF244321}">
                <p14:modId xmlns:p14="http://schemas.microsoft.com/office/powerpoint/2010/main" val="2330536106"/>
              </p:ext>
            </p:extLst>
          </p:nvPr>
        </p:nvGraphicFramePr>
        <p:xfrm>
          <a:off x="1855698" y="6086927"/>
          <a:ext cx="7924800" cy="77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4989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8138" y="-37174"/>
            <a:ext cx="9054554" cy="6930645"/>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172" y="3262172"/>
            <a:ext cx="2560452" cy="3595827"/>
          </a:xfrm>
          <a:prstGeom prst="rect">
            <a:avLst/>
          </a:prstGeom>
          <a:ln>
            <a:noFill/>
          </a:ln>
          <a:effectLst>
            <a:softEdge rad="112500"/>
          </a:effectLst>
        </p:spPr>
      </p:pic>
      <p:pic>
        <p:nvPicPr>
          <p:cNvPr id="8" name="Рисунок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064" y="77336"/>
            <a:ext cx="4195684" cy="3226703"/>
          </a:xfrm>
          <a:prstGeom prst="rect">
            <a:avLst/>
          </a:prstGeom>
          <a:ln>
            <a:noFill/>
          </a:ln>
          <a:effectLst>
            <a:softEdge rad="112500"/>
          </a:effectLst>
        </p:spPr>
      </p:pic>
      <p:pic>
        <p:nvPicPr>
          <p:cNvPr id="10" name="Рисунок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18418" y="-46892"/>
            <a:ext cx="4773582" cy="6904892"/>
          </a:xfrm>
          <a:prstGeom prst="rect">
            <a:avLst/>
          </a:prstGeom>
        </p:spPr>
      </p:pic>
      <p:sp>
        <p:nvSpPr>
          <p:cNvPr id="5" name="Прямоугольник 4"/>
          <p:cNvSpPr/>
          <p:nvPr/>
        </p:nvSpPr>
        <p:spPr>
          <a:xfrm>
            <a:off x="4370418" y="0"/>
            <a:ext cx="6096000" cy="369332"/>
          </a:xfrm>
          <a:prstGeom prst="rect">
            <a:avLst/>
          </a:prstGeom>
        </p:spPr>
        <p:txBody>
          <a:bodyPr>
            <a:spAutoFit/>
          </a:bodyPr>
          <a:lstStyle/>
          <a:p>
            <a:pPr>
              <a:lnSpc>
                <a:spcPct val="100000"/>
              </a:lnSpc>
            </a:pPr>
            <a:r>
              <a:rPr lang="ru-RU" spc="-1" dirty="0" smtClean="0">
                <a:solidFill>
                  <a:schemeClr val="accent6">
                    <a:lumMod val="75000"/>
                  </a:schemeClr>
                </a:solidFill>
                <a:latin typeface="Comic Sans MS" panose="030F0702030302020204" pitchFamily="66" charset="0"/>
              </a:rPr>
              <a:t>Создан:</a:t>
            </a:r>
            <a:r>
              <a:rPr lang="uk-UA" spc="-1" dirty="0" smtClean="0">
                <a:solidFill>
                  <a:schemeClr val="accent6">
                    <a:lumMod val="75000"/>
                  </a:schemeClr>
                </a:solidFill>
                <a:latin typeface="Comic Sans MS" panose="030F0702030302020204" pitchFamily="66" charset="0"/>
              </a:rPr>
              <a:t> </a:t>
            </a:r>
            <a:r>
              <a:rPr lang="uk-UA" spc="-1" dirty="0">
                <a:solidFill>
                  <a:schemeClr val="accent6">
                    <a:lumMod val="75000"/>
                  </a:schemeClr>
                </a:solidFill>
                <a:latin typeface="Comic Sans MS" panose="030F0702030302020204" pitchFamily="66" charset="0"/>
              </a:rPr>
              <a:t>26 </a:t>
            </a:r>
            <a:r>
              <a:rPr lang="uk-UA" spc="-1" dirty="0" err="1" smtClean="0">
                <a:solidFill>
                  <a:schemeClr val="accent6">
                    <a:lumMod val="75000"/>
                  </a:schemeClr>
                </a:solidFill>
                <a:latin typeface="Comic Sans MS" panose="030F0702030302020204" pitchFamily="66" charset="0"/>
              </a:rPr>
              <a:t>мая</a:t>
            </a:r>
            <a:r>
              <a:rPr lang="uk-UA" spc="-1" dirty="0">
                <a:solidFill>
                  <a:schemeClr val="accent6">
                    <a:lumMod val="75000"/>
                  </a:schemeClr>
                </a:solidFill>
                <a:latin typeface="Comic Sans MS" panose="030F0702030302020204" pitchFamily="66" charset="0"/>
              </a:rPr>
              <a:t> 2009 г</a:t>
            </a:r>
            <a:r>
              <a:rPr lang="uk-UA" spc="-1" dirty="0" smtClean="0">
                <a:solidFill>
                  <a:schemeClr val="accent6">
                    <a:lumMod val="75000"/>
                  </a:schemeClr>
                </a:solidFill>
                <a:latin typeface="Tahoma"/>
              </a:rPr>
              <a:t>.</a:t>
            </a:r>
            <a:endParaRPr lang="ru-RU" spc="-1" dirty="0">
              <a:solidFill>
                <a:schemeClr val="accent6">
                  <a:lumMod val="75000"/>
                </a:schemeClr>
              </a:solidFill>
              <a:latin typeface="Tahoma"/>
            </a:endParaRPr>
          </a:p>
        </p:txBody>
      </p:sp>
      <p:pic>
        <p:nvPicPr>
          <p:cNvPr id="3" name="Рисунок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52748" y="3535680"/>
            <a:ext cx="7939252" cy="3367509"/>
          </a:xfrm>
          <a:prstGeom prst="rect">
            <a:avLst/>
          </a:prstGeom>
        </p:spPr>
      </p:pic>
      <p:sp>
        <p:nvSpPr>
          <p:cNvPr id="6" name="CustomShape 4"/>
          <p:cNvSpPr/>
          <p:nvPr/>
        </p:nvSpPr>
        <p:spPr>
          <a:xfrm>
            <a:off x="4252748" y="546506"/>
            <a:ext cx="7978288" cy="289220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a:lnSpc>
                <a:spcPct val="130000"/>
              </a:lnSpc>
            </a:pPr>
            <a:r>
              <a:rPr lang="uk-UA" sz="1800" b="0" strike="noStrike" spc="-1" dirty="0" err="1" smtClean="0">
                <a:solidFill>
                  <a:schemeClr val="accent6">
                    <a:lumMod val="75000"/>
                  </a:schemeClr>
                </a:solidFill>
                <a:latin typeface="Comic Sans MS" panose="030F0702030302020204" pitchFamily="66" charset="0"/>
              </a:rPr>
              <a:t>Деятельность</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Деснянского</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биосферного</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резервата</a:t>
            </a:r>
            <a:r>
              <a:rPr lang="uk-UA" sz="1800" b="0" strike="noStrike" spc="-1" dirty="0" smtClean="0">
                <a:solidFill>
                  <a:schemeClr val="accent6">
                    <a:lumMod val="75000"/>
                  </a:schemeClr>
                </a:solidFill>
                <a:latin typeface="Comic Sans MS" panose="030F0702030302020204" pitchFamily="66" charset="0"/>
              </a:rPr>
              <a:t> направлена на:</a:t>
            </a:r>
            <a:endParaRPr lang="ru-RU" sz="1800" b="0" strike="noStrike" spc="-1" dirty="0" smtClean="0">
              <a:solidFill>
                <a:schemeClr val="accent6">
                  <a:lumMod val="75000"/>
                </a:schemeClr>
              </a:solidFill>
              <a:latin typeface="Comic Sans MS" panose="030F0702030302020204" pitchFamily="66" charset="0"/>
            </a:endParaRPr>
          </a:p>
          <a:p>
            <a:pPr algn="just">
              <a:lnSpc>
                <a:spcPct val="130000"/>
              </a:lnSpc>
              <a:buClr>
                <a:srgbClr val="008000"/>
              </a:buClr>
            </a:pP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сохранение</a:t>
            </a:r>
            <a:r>
              <a:rPr lang="uk-UA" sz="1800" b="0" strike="noStrike" spc="-1" dirty="0" smtClean="0">
                <a:solidFill>
                  <a:schemeClr val="accent6">
                    <a:lumMod val="75000"/>
                  </a:schemeClr>
                </a:solidFill>
                <a:latin typeface="Comic Sans MS" panose="030F0702030302020204" pitchFamily="66" charset="0"/>
              </a:rPr>
              <a:t> ландшафтного и </a:t>
            </a:r>
            <a:r>
              <a:rPr lang="uk-UA" sz="1800" b="0" strike="noStrike" spc="-1" dirty="0" err="1" smtClean="0">
                <a:solidFill>
                  <a:schemeClr val="accent6">
                    <a:lumMod val="75000"/>
                  </a:schemeClr>
                </a:solidFill>
                <a:latin typeface="Comic Sans MS" panose="030F0702030302020204" pitchFamily="66" charset="0"/>
              </a:rPr>
              <a:t>биологического</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разнообразия</a:t>
            </a:r>
            <a:r>
              <a:rPr lang="uk-UA" sz="1800" b="0" strike="noStrike" spc="-1" dirty="0" smtClean="0">
                <a:solidFill>
                  <a:schemeClr val="accent6">
                    <a:lumMod val="75000"/>
                  </a:schemeClr>
                </a:solidFill>
                <a:latin typeface="Comic Sans MS" panose="030F0702030302020204" pitchFamily="66" charset="0"/>
              </a:rPr>
              <a:t> и </a:t>
            </a:r>
            <a:r>
              <a:rPr lang="uk-UA" sz="1800" b="0" strike="noStrike" spc="-1" dirty="0" err="1" smtClean="0">
                <a:solidFill>
                  <a:schemeClr val="accent6">
                    <a:lumMod val="75000"/>
                  </a:schemeClr>
                </a:solidFill>
                <a:latin typeface="Comic Sans MS" panose="030F0702030302020204" pitchFamily="66" charset="0"/>
              </a:rPr>
              <a:t>традиционных</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способов</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природопользования</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быта</a:t>
            </a:r>
            <a:r>
              <a:rPr lang="uk-UA" sz="1800" b="0" strike="noStrike" spc="-1" dirty="0" smtClean="0">
                <a:solidFill>
                  <a:schemeClr val="accent6">
                    <a:lumMod val="75000"/>
                  </a:schemeClr>
                </a:solidFill>
                <a:latin typeface="Comic Sans MS" panose="030F0702030302020204" pitchFamily="66" charset="0"/>
              </a:rPr>
              <a:t> и </a:t>
            </a:r>
            <a:r>
              <a:rPr lang="uk-UA" sz="1800" b="0" strike="noStrike" spc="-1" dirty="0" err="1" smtClean="0">
                <a:solidFill>
                  <a:schemeClr val="accent6">
                    <a:lumMod val="75000"/>
                  </a:schemeClr>
                </a:solidFill>
                <a:latin typeface="Comic Sans MS" panose="030F0702030302020204" pitchFamily="66" charset="0"/>
              </a:rPr>
              <a:t>культуры</a:t>
            </a:r>
            <a:r>
              <a:rPr lang="uk-UA" sz="1800" b="0" strike="noStrike" spc="-1" dirty="0" smtClean="0">
                <a:solidFill>
                  <a:schemeClr val="accent6">
                    <a:lumMod val="75000"/>
                  </a:schemeClr>
                </a:solidFill>
                <a:latin typeface="Comic Sans MS" panose="030F0702030302020204" pitchFamily="66" charset="0"/>
              </a:rPr>
              <a:t>;</a:t>
            </a:r>
            <a:endParaRPr lang="ru-RU" sz="1800" b="0" strike="noStrike" spc="-1" dirty="0" smtClean="0">
              <a:solidFill>
                <a:schemeClr val="accent6">
                  <a:lumMod val="75000"/>
                </a:schemeClr>
              </a:solidFill>
              <a:latin typeface="Comic Sans MS" panose="030F0702030302020204" pitchFamily="66" charset="0"/>
            </a:endParaRPr>
          </a:p>
          <a:p>
            <a:pPr algn="just">
              <a:lnSpc>
                <a:spcPct val="130000"/>
              </a:lnSpc>
              <a:buClr>
                <a:srgbClr val="008000"/>
              </a:buClr>
            </a:pP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развитие</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территории</a:t>
            </a:r>
            <a:r>
              <a:rPr lang="uk-UA" sz="1800" b="0" strike="noStrike" spc="-1" dirty="0" smtClean="0">
                <a:solidFill>
                  <a:schemeClr val="accent6">
                    <a:lumMod val="75000"/>
                  </a:schemeClr>
                </a:solidFill>
                <a:latin typeface="Comic Sans MS" panose="030F0702030302020204" pitchFamily="66" charset="0"/>
              </a:rPr>
              <a:t> на принципах </a:t>
            </a:r>
            <a:r>
              <a:rPr lang="uk-UA" sz="1800" b="0" strike="noStrike" spc="-1" dirty="0" err="1" smtClean="0">
                <a:solidFill>
                  <a:schemeClr val="accent6">
                    <a:lumMod val="75000"/>
                  </a:schemeClr>
                </a:solidFill>
                <a:latin typeface="Comic Sans MS" panose="030F0702030302020204" pitchFamily="66" charset="0"/>
              </a:rPr>
              <a:t>устойчивого</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природопользования</a:t>
            </a:r>
            <a:r>
              <a:rPr lang="uk-UA" sz="1800" b="0" strike="noStrike" spc="-1" dirty="0" smtClean="0">
                <a:solidFill>
                  <a:schemeClr val="accent6">
                    <a:lumMod val="75000"/>
                  </a:schemeClr>
                </a:solidFill>
                <a:latin typeface="Comic Sans MS" panose="030F0702030302020204" pitchFamily="66" charset="0"/>
              </a:rPr>
              <a:t>;</a:t>
            </a:r>
            <a:endParaRPr lang="ru-RU" sz="1800" b="0" strike="noStrike" spc="-1" dirty="0" smtClean="0">
              <a:solidFill>
                <a:schemeClr val="accent6">
                  <a:lumMod val="75000"/>
                </a:schemeClr>
              </a:solidFill>
              <a:latin typeface="Comic Sans MS" panose="030F0702030302020204" pitchFamily="66" charset="0"/>
            </a:endParaRPr>
          </a:p>
          <a:p>
            <a:pPr algn="just">
              <a:lnSpc>
                <a:spcPct val="130000"/>
              </a:lnSpc>
              <a:buClr>
                <a:srgbClr val="008000"/>
              </a:buClr>
            </a:pP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логистику</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распространения</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приобретенного</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опыта</a:t>
            </a:r>
            <a:r>
              <a:rPr lang="uk-UA" sz="1800" b="0" strike="noStrike" spc="-1" dirty="0" smtClean="0">
                <a:solidFill>
                  <a:schemeClr val="accent6">
                    <a:lumMod val="75000"/>
                  </a:schemeClr>
                </a:solidFill>
                <a:latin typeface="Comic Sans MS" panose="030F0702030302020204" pitchFamily="66" charset="0"/>
              </a:rPr>
              <a:t> на </a:t>
            </a:r>
            <a:r>
              <a:rPr lang="uk-UA" sz="1800" b="0" strike="noStrike" spc="-1" dirty="0" err="1" smtClean="0">
                <a:solidFill>
                  <a:schemeClr val="accent6">
                    <a:lumMod val="75000"/>
                  </a:schemeClr>
                </a:solidFill>
                <a:latin typeface="Comic Sans MS" panose="030F0702030302020204" pitchFamily="66" charset="0"/>
              </a:rPr>
              <a:t>соседние</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территории</a:t>
            </a:r>
            <a:endParaRPr lang="ru-RU" sz="1800" b="0" strike="noStrike" spc="-1" dirty="0" smtClean="0">
              <a:solidFill>
                <a:schemeClr val="accent6">
                  <a:lumMod val="75000"/>
                </a:schemeClr>
              </a:solidFill>
              <a:latin typeface="Comic Sans MS" panose="030F0702030302020204" pitchFamily="66" charset="0"/>
            </a:endParaRPr>
          </a:p>
          <a:p>
            <a:endParaRPr lang="ru-RU" sz="1800" b="0" strike="noStrike" spc="-1" dirty="0">
              <a:solidFill>
                <a:srgbClr val="000000"/>
              </a:solidFill>
              <a:latin typeface="Tahoma"/>
            </a:endParaRPr>
          </a:p>
        </p:txBody>
      </p:sp>
      <p:sp>
        <p:nvSpPr>
          <p:cNvPr id="9" name="Прямоугольник 8"/>
          <p:cNvSpPr/>
          <p:nvPr/>
        </p:nvSpPr>
        <p:spPr>
          <a:xfrm>
            <a:off x="4560902" y="3613666"/>
            <a:ext cx="2572948" cy="400110"/>
          </a:xfrm>
          <a:prstGeom prst="rect">
            <a:avLst/>
          </a:prstGeom>
        </p:spPr>
        <p:txBody>
          <a:bodyPr wrap="none">
            <a:spAutoFit/>
          </a:bodyPr>
          <a:lstStyle/>
          <a:p>
            <a:r>
              <a:rPr lang="en-US" sz="2000" b="1" dirty="0"/>
              <a:t>Created: May 26, 2009</a:t>
            </a:r>
            <a:endParaRPr lang="ru-RU" sz="2000" b="1" dirty="0"/>
          </a:p>
        </p:txBody>
      </p:sp>
      <p:sp>
        <p:nvSpPr>
          <p:cNvPr id="11" name="Прямоугольник 10"/>
          <p:cNvSpPr/>
          <p:nvPr/>
        </p:nvSpPr>
        <p:spPr>
          <a:xfrm>
            <a:off x="4252749" y="4200742"/>
            <a:ext cx="7861028" cy="2246769"/>
          </a:xfrm>
          <a:prstGeom prst="rect">
            <a:avLst/>
          </a:prstGeom>
        </p:spPr>
        <p:txBody>
          <a:bodyPr wrap="square">
            <a:spAutoFit/>
          </a:bodyPr>
          <a:lstStyle/>
          <a:p>
            <a:r>
              <a:rPr lang="en-US" sz="2000" dirty="0"/>
              <a:t>The activities of the </a:t>
            </a:r>
            <a:r>
              <a:rPr lang="en-US" sz="2000" dirty="0" err="1"/>
              <a:t>Desnyansky</a:t>
            </a:r>
            <a:r>
              <a:rPr lang="en-US" sz="2000" dirty="0"/>
              <a:t> Biosphere Reserve are aimed at:</a:t>
            </a:r>
          </a:p>
          <a:p>
            <a:r>
              <a:rPr lang="en-US" sz="2000" dirty="0"/>
              <a:t>- preservation of landscape and biological diversity and traditional ways of nature management, life and culture;</a:t>
            </a:r>
          </a:p>
          <a:p>
            <a:r>
              <a:rPr lang="en-US" sz="2000" dirty="0"/>
              <a:t>- development of the territory on the principles of sustainable nature management;</a:t>
            </a:r>
          </a:p>
          <a:p>
            <a:r>
              <a:rPr lang="en-US" sz="2000" dirty="0"/>
              <a:t>- logistics of spreading the acquired experience to the neighboring </a:t>
            </a:r>
            <a:r>
              <a:rPr lang="en-US" sz="2000" dirty="0" smtClean="0"/>
              <a:t>territories</a:t>
            </a:r>
            <a:r>
              <a:rPr lang="uk-UA" sz="2000" dirty="0" smtClean="0"/>
              <a:t>.</a:t>
            </a:r>
            <a:endParaRPr lang="ru-RU" sz="2000" dirty="0"/>
          </a:p>
        </p:txBody>
      </p:sp>
    </p:spTree>
    <p:extLst>
      <p:ext uri="{BB962C8B-B14F-4D97-AF65-F5344CB8AC3E}">
        <p14:creationId xmlns:p14="http://schemas.microsoft.com/office/powerpoint/2010/main" val="38867133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70338"/>
            <a:ext cx="9919855" cy="6928338"/>
          </a:xfrm>
          <a:prstGeom prst="rect">
            <a:avLst/>
          </a:prstGeom>
        </p:spPr>
      </p:pic>
      <p:pic>
        <p:nvPicPr>
          <p:cNvPr id="8" name="Рисунок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8035" y="-23388"/>
            <a:ext cx="4774799" cy="6928338"/>
          </a:xfrm>
          <a:prstGeom prst="rect">
            <a:avLst/>
          </a:prstGeom>
        </p:spPr>
      </p:pic>
      <p:sp>
        <p:nvSpPr>
          <p:cNvPr id="5" name="CustomShape 2"/>
          <p:cNvSpPr/>
          <p:nvPr/>
        </p:nvSpPr>
        <p:spPr>
          <a:xfrm>
            <a:off x="4765962" y="0"/>
            <a:ext cx="7896741" cy="325230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endParaRPr lang="ru-RU" sz="1800" b="0" strike="noStrike" spc="-1" dirty="0">
              <a:solidFill>
                <a:srgbClr val="000000"/>
              </a:solidFill>
              <a:latin typeface="Tahoma"/>
            </a:endParaRPr>
          </a:p>
          <a:p>
            <a:pPr>
              <a:lnSpc>
                <a:spcPct val="130000"/>
              </a:lnSpc>
            </a:pPr>
            <a:r>
              <a:rPr lang="ru-RU" sz="1800" b="1" strike="noStrike" spc="-1" dirty="0" smtClean="0">
                <a:solidFill>
                  <a:schemeClr val="accent6">
                    <a:lumMod val="75000"/>
                  </a:schemeClr>
                </a:solidFill>
                <a:latin typeface="Comic Sans MS" panose="030F0702030302020204" pitchFamily="66" charset="0"/>
              </a:rPr>
              <a:t>Расположен </a:t>
            </a:r>
            <a:r>
              <a:rPr lang="ru-RU" sz="1800" b="1" strike="noStrike" spc="-1" dirty="0">
                <a:solidFill>
                  <a:schemeClr val="accent6">
                    <a:lumMod val="75000"/>
                  </a:schemeClr>
                </a:solidFill>
                <a:latin typeface="Comic Sans MS" panose="030F0702030302020204" pitchFamily="66" charset="0"/>
              </a:rPr>
              <a:t>на </a:t>
            </a:r>
            <a:r>
              <a:rPr lang="ru-RU" b="1" spc="-1" dirty="0" smtClean="0">
                <a:solidFill>
                  <a:schemeClr val="accent6">
                    <a:lumMod val="75000"/>
                  </a:schemeClr>
                </a:solidFill>
                <a:latin typeface="Comic Sans MS" panose="030F0702030302020204" pitchFamily="66" charset="0"/>
              </a:rPr>
              <a:t>севере</a:t>
            </a:r>
            <a:r>
              <a:rPr lang="ru-RU" sz="1800" b="1" strike="noStrike" spc="-1" dirty="0" smtClean="0">
                <a:solidFill>
                  <a:schemeClr val="accent6">
                    <a:lumMod val="75000"/>
                  </a:schemeClr>
                </a:solidFill>
                <a:latin typeface="Comic Sans MS" panose="030F0702030302020204" pitchFamily="66" charset="0"/>
              </a:rPr>
              <a:t> Украины, охватывая северную часть</a:t>
            </a:r>
            <a:endParaRPr lang="ru-RU" sz="1800" b="0" strike="noStrike" spc="-1" dirty="0">
              <a:solidFill>
                <a:schemeClr val="accent6">
                  <a:lumMod val="75000"/>
                </a:schemeClr>
              </a:solidFill>
              <a:latin typeface="Comic Sans MS" panose="030F0702030302020204" pitchFamily="66" charset="0"/>
            </a:endParaRPr>
          </a:p>
          <a:p>
            <a:pPr>
              <a:lnSpc>
                <a:spcPct val="130000"/>
              </a:lnSpc>
            </a:pPr>
            <a:r>
              <a:rPr lang="ru-RU" sz="1800" b="1" strike="noStrike" spc="-1" dirty="0" err="1" smtClean="0">
                <a:solidFill>
                  <a:schemeClr val="accent6">
                    <a:lumMod val="75000"/>
                  </a:schemeClr>
                </a:solidFill>
                <a:latin typeface="Comic Sans MS" panose="030F0702030302020204" pitchFamily="66" charset="0"/>
              </a:rPr>
              <a:t>Сумськой</a:t>
            </a:r>
            <a:r>
              <a:rPr lang="ru-RU" sz="1800" b="1" strike="noStrike" spc="-1" dirty="0" smtClean="0">
                <a:solidFill>
                  <a:schemeClr val="accent6">
                    <a:lumMod val="75000"/>
                  </a:schemeClr>
                </a:solidFill>
                <a:latin typeface="Comic Sans MS" panose="030F0702030302020204" pitchFamily="66" charset="0"/>
              </a:rPr>
              <a:t> области </a:t>
            </a:r>
            <a:r>
              <a:rPr lang="ru-RU" b="1" spc="-1" dirty="0" smtClean="0">
                <a:solidFill>
                  <a:schemeClr val="accent6">
                    <a:lumMod val="75000"/>
                  </a:schemeClr>
                </a:solidFill>
                <a:latin typeface="Comic Sans MS" panose="030F0702030302020204" pitchFamily="66" charset="0"/>
              </a:rPr>
              <a:t>и северо-восточную</a:t>
            </a:r>
            <a:r>
              <a:rPr lang="ru-RU" sz="1800" b="1" strike="noStrike" spc="-1" dirty="0" smtClean="0">
                <a:solidFill>
                  <a:schemeClr val="accent6">
                    <a:lumMod val="75000"/>
                  </a:schemeClr>
                </a:solidFill>
                <a:latin typeface="Comic Sans MS" panose="030F0702030302020204" pitchFamily="66" charset="0"/>
              </a:rPr>
              <a:t> Черниговской области</a:t>
            </a:r>
            <a:endParaRPr lang="ru-RU" sz="1800" b="0" strike="noStrike" spc="-1" dirty="0">
              <a:solidFill>
                <a:schemeClr val="accent6">
                  <a:lumMod val="75000"/>
                </a:schemeClr>
              </a:solidFill>
              <a:latin typeface="Comic Sans MS" panose="030F0702030302020204" pitchFamily="66" charset="0"/>
            </a:endParaRPr>
          </a:p>
          <a:p>
            <a:pPr>
              <a:lnSpc>
                <a:spcPct val="130000"/>
              </a:lnSpc>
              <a:buClr>
                <a:srgbClr val="008000"/>
              </a:buClr>
            </a:pPr>
            <a:r>
              <a:rPr lang="uk-UA" sz="1800" b="1" strike="noStrike" spc="-1" dirty="0" smtClean="0">
                <a:solidFill>
                  <a:schemeClr val="accent6">
                    <a:lumMod val="75000"/>
                  </a:schemeClr>
                </a:solidFill>
                <a:latin typeface="Comic Sans MS" panose="030F0702030302020204" pitchFamily="66" charset="0"/>
              </a:rPr>
              <a:t>Площадь</a:t>
            </a:r>
            <a:r>
              <a:rPr lang="uk-UA" sz="1800" b="0" strike="noStrike" spc="-1" dirty="0" smtClean="0">
                <a:solidFill>
                  <a:schemeClr val="accent6">
                    <a:lumMod val="75000"/>
                  </a:schemeClr>
                </a:solidFill>
                <a:latin typeface="Comic Sans MS" panose="030F0702030302020204" pitchFamily="66" charset="0"/>
              </a:rPr>
              <a:t>:70748 га</a:t>
            </a:r>
            <a:endParaRPr lang="ru-RU" sz="1800" b="0" strike="noStrike" spc="-1" dirty="0">
              <a:solidFill>
                <a:schemeClr val="accent6">
                  <a:lumMod val="75000"/>
                </a:schemeClr>
              </a:solidFill>
              <a:latin typeface="Comic Sans MS" panose="030F0702030302020204" pitchFamily="66" charset="0"/>
            </a:endParaRPr>
          </a:p>
          <a:p>
            <a:pPr>
              <a:lnSpc>
                <a:spcPct val="130000"/>
              </a:lnSpc>
              <a:buClr>
                <a:srgbClr val="008000"/>
              </a:buClr>
            </a:pPr>
            <a:r>
              <a:rPr lang="uk-UA" sz="1800" b="1" strike="noStrike" spc="-1" dirty="0" err="1" smtClean="0">
                <a:solidFill>
                  <a:schemeClr val="accent6">
                    <a:lumMod val="75000"/>
                  </a:schemeClr>
                </a:solidFill>
                <a:latin typeface="Comic Sans MS" panose="030F0702030302020204" pitchFamily="66" charset="0"/>
              </a:rPr>
              <a:t>Территориальная</a:t>
            </a:r>
            <a:r>
              <a:rPr lang="uk-UA" sz="1800" b="1" strike="noStrike" spc="-1" dirty="0" smtClean="0">
                <a:solidFill>
                  <a:schemeClr val="accent6">
                    <a:lumMod val="75000"/>
                  </a:schemeClr>
                </a:solidFill>
                <a:latin typeface="Comic Sans MS" panose="030F0702030302020204" pitchFamily="66" charset="0"/>
              </a:rPr>
              <a:t> </a:t>
            </a:r>
            <a:r>
              <a:rPr lang="uk-UA" sz="1800" b="1" strike="noStrike" spc="-1" dirty="0">
                <a:solidFill>
                  <a:schemeClr val="accent6">
                    <a:lumMod val="75000"/>
                  </a:schemeClr>
                </a:solidFill>
                <a:latin typeface="Comic Sans MS" panose="030F0702030302020204" pitchFamily="66" charset="0"/>
              </a:rPr>
              <a:t>структура</a:t>
            </a:r>
            <a:r>
              <a:rPr lang="uk-UA" sz="1800" b="0" strike="noStrike" spc="-1" dirty="0">
                <a:solidFill>
                  <a:schemeClr val="accent6">
                    <a:lumMod val="75000"/>
                  </a:schemeClr>
                </a:solidFill>
                <a:latin typeface="Comic Sans MS" panose="030F0702030302020204" pitchFamily="66" charset="0"/>
              </a:rPr>
              <a:t>: 3 </a:t>
            </a:r>
            <a:r>
              <a:rPr lang="uk-UA" sz="1800" b="0" strike="noStrike" spc="-1" dirty="0" err="1" smtClean="0">
                <a:solidFill>
                  <a:schemeClr val="accent6">
                    <a:lumMod val="75000"/>
                  </a:schemeClr>
                </a:solidFill>
                <a:latin typeface="Comic Sans MS" panose="030F0702030302020204" pitchFamily="66" charset="0"/>
              </a:rPr>
              <a:t>функциональные</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зоны</a:t>
            </a:r>
            <a:r>
              <a:rPr lang="uk-UA" sz="1800" b="0" strike="noStrike" spc="-1" dirty="0" smtClean="0">
                <a:solidFill>
                  <a:schemeClr val="accent6">
                    <a:lumMod val="75000"/>
                  </a:schemeClr>
                </a:solidFill>
                <a:latin typeface="Comic Sans MS" panose="030F0702030302020204" pitchFamily="66" charset="0"/>
              </a:rPr>
              <a:t>.</a:t>
            </a:r>
            <a:endParaRPr lang="ru-RU" sz="1800" b="0" strike="noStrike" spc="-1" dirty="0">
              <a:solidFill>
                <a:schemeClr val="accent6">
                  <a:lumMod val="75000"/>
                </a:schemeClr>
              </a:solidFill>
              <a:latin typeface="Comic Sans MS" panose="030F0702030302020204" pitchFamily="66" charset="0"/>
            </a:endParaRPr>
          </a:p>
          <a:p>
            <a:pPr>
              <a:lnSpc>
                <a:spcPct val="130000"/>
              </a:lnSpc>
              <a:buClr>
                <a:srgbClr val="008000"/>
              </a:buClr>
            </a:pPr>
            <a:r>
              <a:rPr lang="uk-UA" sz="1800" b="1" strike="noStrike" spc="-1" dirty="0" err="1" smtClean="0">
                <a:solidFill>
                  <a:schemeClr val="accent6">
                    <a:lumMod val="75000"/>
                  </a:schemeClr>
                </a:solidFill>
                <a:latin typeface="Comic Sans MS" panose="030F0702030302020204" pitchFamily="66" charset="0"/>
              </a:rPr>
              <a:t>Функциональное</a:t>
            </a:r>
            <a:r>
              <a:rPr lang="uk-UA" sz="1800" b="1" strike="noStrike" spc="-1" dirty="0" smtClean="0">
                <a:solidFill>
                  <a:schemeClr val="accent6">
                    <a:lumMod val="75000"/>
                  </a:schemeClr>
                </a:solidFill>
                <a:latin typeface="Comic Sans MS" panose="030F0702030302020204" pitchFamily="66" charset="0"/>
              </a:rPr>
              <a:t> </a:t>
            </a:r>
            <a:r>
              <a:rPr lang="uk-UA" sz="1800" b="1" strike="noStrike" spc="-1" dirty="0" err="1" smtClean="0">
                <a:solidFill>
                  <a:schemeClr val="accent6">
                    <a:lumMod val="75000"/>
                  </a:schemeClr>
                </a:solidFill>
                <a:latin typeface="Comic Sans MS" panose="030F0702030302020204" pitchFamily="66" charset="0"/>
              </a:rPr>
              <a:t>зонирование</a:t>
            </a:r>
            <a:r>
              <a:rPr lang="uk-UA" sz="1800" b="0" strike="noStrike" spc="-1" dirty="0" smtClean="0">
                <a:solidFill>
                  <a:schemeClr val="accent6">
                    <a:lumMod val="75000"/>
                  </a:schemeClr>
                </a:solidFill>
                <a:latin typeface="Comic Sans MS" panose="030F0702030302020204" pitchFamily="66" charset="0"/>
              </a:rPr>
              <a:t>:</a:t>
            </a:r>
            <a:endParaRPr lang="ru-RU" sz="1800" b="0" strike="noStrike" spc="-1" dirty="0">
              <a:solidFill>
                <a:schemeClr val="accent6">
                  <a:lumMod val="75000"/>
                </a:schemeClr>
              </a:solidFill>
              <a:latin typeface="Comic Sans MS" panose="030F0702030302020204" pitchFamily="66" charset="0"/>
            </a:endParaRPr>
          </a:p>
          <a:p>
            <a:pPr>
              <a:lnSpc>
                <a:spcPct val="130000"/>
              </a:lnSpc>
              <a:buClr>
                <a:srgbClr val="008000"/>
              </a:buClr>
            </a:pP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заповедная</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a:solidFill>
                  <a:schemeClr val="accent6">
                    <a:lumMod val="75000"/>
                  </a:schemeClr>
                </a:solidFill>
                <a:latin typeface="Comic Sans MS" panose="030F0702030302020204" pitchFamily="66" charset="0"/>
              </a:rPr>
              <a:t>зона (А) –</a:t>
            </a:r>
            <a:r>
              <a:rPr lang="en-US" sz="1800" b="0" strike="noStrike" spc="-1" dirty="0">
                <a:solidFill>
                  <a:schemeClr val="accent6">
                    <a:lumMod val="75000"/>
                  </a:schemeClr>
                </a:solidFill>
                <a:latin typeface="Comic Sans MS" panose="030F0702030302020204" pitchFamily="66" charset="0"/>
              </a:rPr>
              <a:t> </a:t>
            </a:r>
            <a:r>
              <a:rPr lang="uk-UA" sz="1800" b="0" strike="noStrike" spc="-1" dirty="0">
                <a:solidFill>
                  <a:schemeClr val="accent6">
                    <a:lumMod val="75000"/>
                  </a:schemeClr>
                </a:solidFill>
                <a:latin typeface="Comic Sans MS" panose="030F0702030302020204" pitchFamily="66" charset="0"/>
              </a:rPr>
              <a:t>4,9% (3453 га)</a:t>
            </a:r>
            <a:endParaRPr lang="ru-RU" sz="1800" b="0" strike="noStrike" spc="-1" dirty="0">
              <a:solidFill>
                <a:schemeClr val="accent6">
                  <a:lumMod val="75000"/>
                </a:schemeClr>
              </a:solidFill>
              <a:latin typeface="Comic Sans MS" panose="030F0702030302020204" pitchFamily="66" charset="0"/>
            </a:endParaRPr>
          </a:p>
          <a:p>
            <a:pPr>
              <a:lnSpc>
                <a:spcPct val="130000"/>
              </a:lnSpc>
              <a:buClr>
                <a:srgbClr val="008000"/>
              </a:buClr>
            </a:pP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буферная</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a:solidFill>
                  <a:schemeClr val="accent6">
                    <a:lumMod val="75000"/>
                  </a:schemeClr>
                </a:solidFill>
                <a:latin typeface="Comic Sans MS" panose="030F0702030302020204" pitchFamily="66" charset="0"/>
              </a:rPr>
              <a:t>зона (В) – 17,1% (12100 га)</a:t>
            </a:r>
            <a:endParaRPr lang="ru-RU" sz="1800" b="0" strike="noStrike" spc="-1" dirty="0">
              <a:solidFill>
                <a:schemeClr val="accent6">
                  <a:lumMod val="75000"/>
                </a:schemeClr>
              </a:solidFill>
              <a:latin typeface="Comic Sans MS" panose="030F0702030302020204" pitchFamily="66" charset="0"/>
            </a:endParaRPr>
          </a:p>
          <a:p>
            <a:pPr>
              <a:lnSpc>
                <a:spcPct val="130000"/>
              </a:lnSpc>
              <a:buClr>
                <a:srgbClr val="008000"/>
              </a:buClr>
            </a:pP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err="1" smtClean="0">
                <a:solidFill>
                  <a:schemeClr val="accent6">
                    <a:lumMod val="75000"/>
                  </a:schemeClr>
                </a:solidFill>
                <a:latin typeface="Comic Sans MS" panose="030F0702030302020204" pitchFamily="66" charset="0"/>
              </a:rPr>
              <a:t>транзитная</a:t>
            </a:r>
            <a:r>
              <a:rPr lang="uk-UA" sz="1800" b="0" strike="noStrike" spc="-1" dirty="0" smtClean="0">
                <a:solidFill>
                  <a:schemeClr val="accent6">
                    <a:lumMod val="75000"/>
                  </a:schemeClr>
                </a:solidFill>
                <a:latin typeface="Comic Sans MS" panose="030F0702030302020204" pitchFamily="66" charset="0"/>
              </a:rPr>
              <a:t> </a:t>
            </a:r>
            <a:r>
              <a:rPr lang="uk-UA" sz="1800" b="0" strike="noStrike" spc="-1" dirty="0">
                <a:solidFill>
                  <a:schemeClr val="accent6">
                    <a:lumMod val="75000"/>
                  </a:schemeClr>
                </a:solidFill>
                <a:latin typeface="Comic Sans MS" panose="030F0702030302020204" pitchFamily="66" charset="0"/>
              </a:rPr>
              <a:t>зона (С) – 78% (55195 га)</a:t>
            </a:r>
            <a:endParaRPr lang="ru-RU" sz="1800" b="0" strike="noStrike" spc="-1" dirty="0">
              <a:solidFill>
                <a:schemeClr val="accent6">
                  <a:lumMod val="75000"/>
                </a:schemeClr>
              </a:solidFill>
              <a:latin typeface="Comic Sans MS" panose="030F0702030302020204" pitchFamily="66" charset="0"/>
            </a:endParaRPr>
          </a:p>
        </p:txBody>
      </p:sp>
      <p:pic>
        <p:nvPicPr>
          <p:cNvPr id="7" name="Рисунок 6"/>
          <p:cNvPicPr>
            <a:picLocks noChangeAspect="1"/>
          </p:cNvPicPr>
          <p:nvPr/>
        </p:nvPicPr>
        <p:blipFill>
          <a:blip r:embed="rId4"/>
          <a:stretch>
            <a:fillRect/>
          </a:stretch>
        </p:blipFill>
        <p:spPr>
          <a:xfrm>
            <a:off x="213537" y="166255"/>
            <a:ext cx="4228055" cy="3169984"/>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536" y="3538105"/>
            <a:ext cx="4228056" cy="3176731"/>
          </a:xfrm>
          <a:prstGeom prst="rect">
            <a:avLst/>
          </a:prstGeom>
        </p:spPr>
      </p:pic>
      <p:pic>
        <p:nvPicPr>
          <p:cNvPr id="10" name="Рисунок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55128" y="3336239"/>
            <a:ext cx="7699602" cy="3535361"/>
          </a:xfrm>
          <a:prstGeom prst="rect">
            <a:avLst/>
          </a:prstGeom>
        </p:spPr>
      </p:pic>
      <p:sp>
        <p:nvSpPr>
          <p:cNvPr id="2" name="Прямоугольник 1"/>
          <p:cNvSpPr/>
          <p:nvPr/>
        </p:nvSpPr>
        <p:spPr>
          <a:xfrm>
            <a:off x="4655128" y="3755680"/>
            <a:ext cx="7647706" cy="2308324"/>
          </a:xfrm>
          <a:prstGeom prst="rect">
            <a:avLst/>
          </a:prstGeom>
        </p:spPr>
        <p:txBody>
          <a:bodyPr wrap="square">
            <a:spAutoFit/>
          </a:bodyPr>
          <a:lstStyle/>
          <a:p>
            <a:r>
              <a:rPr lang="en-US" dirty="0"/>
              <a:t>Located in the north of Ukraine, covering the northern part</a:t>
            </a:r>
          </a:p>
          <a:p>
            <a:r>
              <a:rPr lang="en-US" dirty="0"/>
              <a:t>Sumy region and northeastern </a:t>
            </a:r>
            <a:r>
              <a:rPr lang="en-US" dirty="0" err="1"/>
              <a:t>Chernihiv</a:t>
            </a:r>
            <a:r>
              <a:rPr lang="en-US" dirty="0"/>
              <a:t> region</a:t>
            </a:r>
          </a:p>
          <a:p>
            <a:r>
              <a:rPr lang="en-US" dirty="0"/>
              <a:t>Area: 70,748 hectares</a:t>
            </a:r>
          </a:p>
          <a:p>
            <a:r>
              <a:rPr lang="en-US" dirty="0"/>
              <a:t>Territorial structure: 3 functional zones.</a:t>
            </a:r>
          </a:p>
          <a:p>
            <a:r>
              <a:rPr lang="en-US" dirty="0"/>
              <a:t>Functional zoning:</a:t>
            </a:r>
          </a:p>
          <a:p>
            <a:r>
              <a:rPr lang="en-US" dirty="0"/>
              <a:t>- protected area (A) - 4.9% (3453 ha)</a:t>
            </a:r>
          </a:p>
          <a:p>
            <a:r>
              <a:rPr lang="en-US" dirty="0"/>
              <a:t>- buffer zone (B) - 17.1% (12100 ha)</a:t>
            </a:r>
          </a:p>
          <a:p>
            <a:r>
              <a:rPr lang="en-US" dirty="0"/>
              <a:t>- transit zone (C) - 78% (55195 ha)</a:t>
            </a:r>
            <a:endParaRPr lang="ru-RU" dirty="0"/>
          </a:p>
        </p:txBody>
      </p:sp>
    </p:spTree>
    <p:extLst>
      <p:ext uri="{BB962C8B-B14F-4D97-AF65-F5344CB8AC3E}">
        <p14:creationId xmlns:p14="http://schemas.microsoft.com/office/powerpoint/2010/main" val="371041008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6591" y="0"/>
            <a:ext cx="9420829" cy="647363"/>
          </a:xfrm>
        </p:spPr>
        <p:txBody>
          <a:bodyPr>
            <a:normAutofit/>
          </a:bodyPr>
          <a:lstStyle/>
          <a:p>
            <a:r>
              <a:rPr lang="ru-RU" sz="3200" dirty="0" smtClean="0">
                <a:solidFill>
                  <a:schemeClr val="accent6">
                    <a:lumMod val="75000"/>
                  </a:schemeClr>
                </a:solidFill>
                <a:latin typeface="Comic Sans MS" panose="030F0702030302020204" pitchFamily="66" charset="0"/>
              </a:rPr>
              <a:t>Карта функционального зонирования</a:t>
            </a:r>
            <a:endParaRPr lang="en-US" sz="3200" dirty="0">
              <a:solidFill>
                <a:schemeClr val="accent6">
                  <a:lumMod val="75000"/>
                </a:schemeClr>
              </a:solidFill>
              <a:latin typeface="Comic Sans MS" panose="030F0702030302020204" pitchFamily="66" charset="0"/>
            </a:endParaRPr>
          </a:p>
        </p:txBody>
      </p:sp>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786702"/>
            <a:ext cx="12192000" cy="6071297"/>
          </a:xfrm>
          <a:prstGeom prst="rect">
            <a:avLst/>
          </a:prstGeom>
        </p:spPr>
      </p:pic>
      <p:sp>
        <p:nvSpPr>
          <p:cNvPr id="3" name="Прямоугольник 2"/>
          <p:cNvSpPr/>
          <p:nvPr/>
        </p:nvSpPr>
        <p:spPr>
          <a:xfrm>
            <a:off x="4700647" y="533502"/>
            <a:ext cx="2545890" cy="400110"/>
          </a:xfrm>
          <a:prstGeom prst="rect">
            <a:avLst/>
          </a:prstGeom>
        </p:spPr>
        <p:txBody>
          <a:bodyPr wrap="none">
            <a:spAutoFit/>
          </a:bodyPr>
          <a:lstStyle/>
          <a:p>
            <a:r>
              <a:rPr lang="en-US" sz="2000" dirty="0">
                <a:latin typeface="Times New Roman" pitchFamily="18" charset="0"/>
                <a:cs typeface="Times New Roman" pitchFamily="18" charset="0"/>
              </a:rPr>
              <a:t>Functional zoning map</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769744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9235"/>
            <a:ext cx="12192000" cy="7342909"/>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2930236" cy="2595418"/>
          </a:xfrm>
          <a:prstGeom prst="rect">
            <a:avLst/>
          </a:prstGeom>
        </p:spPr>
      </p:pic>
      <p:sp>
        <p:nvSpPr>
          <p:cNvPr id="5" name="CustomShape 2"/>
          <p:cNvSpPr/>
          <p:nvPr/>
        </p:nvSpPr>
        <p:spPr>
          <a:xfrm>
            <a:off x="3029527" y="152120"/>
            <a:ext cx="8728364" cy="452649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r>
              <a:rPr lang="uk-UA" b="1" strike="noStrike" spc="-1" dirty="0" smtClean="0">
                <a:solidFill>
                  <a:schemeClr val="bg1"/>
                </a:solidFill>
                <a:latin typeface="Comic Sans MS" panose="030F0702030302020204" pitchFamily="66" charset="0"/>
              </a:rPr>
              <a:t>ФУНКЦИОНАЛЬНЫЕ ЗОНЫ</a:t>
            </a:r>
            <a:endParaRPr lang="ru-RU" sz="2000" b="0" strike="noStrike" spc="-1" dirty="0">
              <a:solidFill>
                <a:schemeClr val="bg1"/>
              </a:solidFill>
              <a:latin typeface="Comic Sans MS" panose="030F0702030302020204" pitchFamily="66" charset="0"/>
            </a:endParaRPr>
          </a:p>
          <a:p>
            <a:pPr algn="just">
              <a:lnSpc>
                <a:spcPct val="130000"/>
              </a:lnSpc>
              <a:buClr>
                <a:srgbClr val="008000"/>
              </a:buClr>
            </a:pPr>
            <a:r>
              <a:rPr lang="uk-UA" b="1" strike="noStrike" spc="-1" dirty="0" err="1" smtClean="0">
                <a:solidFill>
                  <a:schemeClr val="bg1"/>
                </a:solidFill>
                <a:latin typeface="Comic Sans MS" panose="030F0702030302020204" pitchFamily="66" charset="0"/>
              </a:rPr>
              <a:t>Заповедная</a:t>
            </a:r>
            <a:r>
              <a:rPr lang="uk-UA" b="1" strike="noStrike" spc="-1" dirty="0" smtClean="0">
                <a:solidFill>
                  <a:schemeClr val="bg1"/>
                </a:solidFill>
                <a:latin typeface="Comic Sans MS" panose="030F0702030302020204" pitchFamily="66" charset="0"/>
              </a:rPr>
              <a:t> </a:t>
            </a:r>
            <a:r>
              <a:rPr lang="uk-UA" b="1" strike="noStrike" spc="-1" dirty="0">
                <a:solidFill>
                  <a:schemeClr val="bg1"/>
                </a:solidFill>
                <a:latin typeface="Comic Sans MS" panose="030F0702030302020204" pitchFamily="66" charset="0"/>
              </a:rPr>
              <a:t>зона</a:t>
            </a:r>
            <a:r>
              <a:rPr lang="uk-UA" b="1" strike="noStrike" spc="-1" dirty="0" smtClean="0">
                <a:solidFill>
                  <a:schemeClr val="bg1"/>
                </a:solidFill>
                <a:latin typeface="Comic Sans MS" panose="030F0702030302020204" pitchFamily="66" charset="0"/>
              </a:rPr>
              <a:t>:</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фоновый</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экологический</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мониторинг</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изучение</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сохранение</a:t>
            </a:r>
            <a:r>
              <a:rPr lang="uk-UA" b="0" strike="noStrike" spc="-1" dirty="0" smtClean="0">
                <a:solidFill>
                  <a:schemeClr val="bg1"/>
                </a:solidFill>
                <a:latin typeface="Comic Sans MS" panose="030F0702030302020204" pitchFamily="66" charset="0"/>
              </a:rPr>
              <a:t> и </a:t>
            </a:r>
            <a:r>
              <a:rPr lang="uk-UA" b="0" strike="noStrike" spc="-1" dirty="0" err="1" smtClean="0">
                <a:solidFill>
                  <a:schemeClr val="bg1"/>
                </a:solidFill>
                <a:latin typeface="Comic Sans MS" panose="030F0702030302020204" pitchFamily="66" charset="0"/>
              </a:rPr>
              <a:t>воспроизводство</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природных</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экосистем</a:t>
            </a:r>
            <a:r>
              <a:rPr lang="uk-UA" b="0" strike="noStrike" spc="-1" dirty="0" smtClean="0">
                <a:solidFill>
                  <a:schemeClr val="bg1"/>
                </a:solidFill>
                <a:latin typeface="Comic Sans MS" panose="030F0702030302020204" pitchFamily="66" charset="0"/>
              </a:rPr>
              <a:t>, а </a:t>
            </a:r>
            <a:r>
              <a:rPr lang="uk-UA" b="0" strike="noStrike" spc="-1" dirty="0" err="1" smtClean="0">
                <a:solidFill>
                  <a:schemeClr val="bg1"/>
                </a:solidFill>
                <a:latin typeface="Comic Sans MS" panose="030F0702030302020204" pitchFamily="66" charset="0"/>
              </a:rPr>
              <a:t>также</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предотвращение</a:t>
            </a:r>
            <a:r>
              <a:rPr lang="uk-UA" b="0" strike="noStrike" spc="-1" dirty="0" smtClean="0">
                <a:solidFill>
                  <a:schemeClr val="bg1"/>
                </a:solidFill>
                <a:latin typeface="Comic Sans MS" panose="030F0702030302020204" pitchFamily="66" charset="0"/>
              </a:rPr>
              <a:t> антропогенного </a:t>
            </a:r>
            <a:r>
              <a:rPr lang="uk-UA" b="0" strike="noStrike" spc="-1" dirty="0" err="1" smtClean="0">
                <a:solidFill>
                  <a:schemeClr val="bg1"/>
                </a:solidFill>
                <a:latin typeface="Comic Sans MS" panose="030F0702030302020204" pitchFamily="66" charset="0"/>
              </a:rPr>
              <a:t>воздействия</a:t>
            </a:r>
            <a:r>
              <a:rPr lang="uk-UA" b="0" strike="noStrike" spc="-1" dirty="0" smtClean="0">
                <a:solidFill>
                  <a:schemeClr val="bg1"/>
                </a:solidFill>
                <a:latin typeface="Comic Sans MS" panose="030F0702030302020204" pitchFamily="66" charset="0"/>
              </a:rPr>
              <a:t> на них.</a:t>
            </a:r>
            <a:r>
              <a:rPr lang="ru-RU" b="0" strike="noStrike" spc="-1" dirty="0" smtClean="0">
                <a:solidFill>
                  <a:schemeClr val="bg1"/>
                </a:solidFill>
                <a:latin typeface="Comic Sans MS" panose="030F0702030302020204" pitchFamily="66" charset="0"/>
              </a:rPr>
              <a:t> </a:t>
            </a:r>
            <a:endParaRPr lang="ru-RU" spc="-1" dirty="0">
              <a:solidFill>
                <a:schemeClr val="bg1"/>
              </a:solidFill>
              <a:latin typeface="Comic Sans MS" panose="030F0702030302020204" pitchFamily="66" charset="0"/>
            </a:endParaRPr>
          </a:p>
          <a:p>
            <a:pPr algn="just">
              <a:lnSpc>
                <a:spcPct val="130000"/>
              </a:lnSpc>
              <a:buClr>
                <a:srgbClr val="008000"/>
              </a:buClr>
            </a:pPr>
            <a:r>
              <a:rPr lang="uk-UA" b="1" strike="noStrike" spc="-1" dirty="0" err="1" smtClean="0">
                <a:solidFill>
                  <a:schemeClr val="bg1"/>
                </a:solidFill>
                <a:latin typeface="Comic Sans MS" panose="030F0702030302020204" pitchFamily="66" charset="0"/>
              </a:rPr>
              <a:t>Буферная</a:t>
            </a:r>
            <a:r>
              <a:rPr lang="uk-UA" b="1" strike="noStrike" spc="-1" dirty="0" smtClean="0">
                <a:solidFill>
                  <a:schemeClr val="bg1"/>
                </a:solidFill>
                <a:latin typeface="Comic Sans MS" panose="030F0702030302020204" pitchFamily="66" charset="0"/>
              </a:rPr>
              <a:t> </a:t>
            </a:r>
            <a:r>
              <a:rPr lang="uk-UA" b="1" strike="noStrike" spc="-1" dirty="0">
                <a:solidFill>
                  <a:schemeClr val="bg1"/>
                </a:solidFill>
                <a:latin typeface="Comic Sans MS" panose="030F0702030302020204" pitchFamily="66" charset="0"/>
              </a:rPr>
              <a:t>зона</a:t>
            </a:r>
            <a:r>
              <a:rPr lang="uk-UA" b="1" strike="noStrike" spc="-1" dirty="0" smtClean="0">
                <a:solidFill>
                  <a:schemeClr val="bg1"/>
                </a:solidFill>
                <a:latin typeface="Comic Sans MS" panose="030F0702030302020204" pitchFamily="66" charset="0"/>
              </a:rPr>
              <a:t>: </a:t>
            </a:r>
            <a:r>
              <a:rPr lang="uk-UA" strike="noStrike" spc="-1" dirty="0" smtClean="0">
                <a:solidFill>
                  <a:schemeClr val="bg1"/>
                </a:solidFill>
                <a:latin typeface="Comic Sans MS" panose="030F0702030302020204" pitchFamily="66" charset="0"/>
              </a:rPr>
              <a:t>наряду с </a:t>
            </a:r>
            <a:r>
              <a:rPr lang="uk-UA" strike="noStrike" spc="-1" dirty="0" err="1" smtClean="0">
                <a:solidFill>
                  <a:schemeClr val="bg1"/>
                </a:solidFill>
                <a:latin typeface="Comic Sans MS" panose="030F0702030302020204" pitchFamily="66" charset="0"/>
              </a:rPr>
              <a:t>мониторингом</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научной</a:t>
            </a:r>
            <a:r>
              <a:rPr lang="uk-UA" spc="-1" dirty="0" smtClean="0">
                <a:solidFill>
                  <a:schemeClr val="bg1"/>
                </a:solidFill>
                <a:latin typeface="Comic Sans MS" panose="030F0702030302020204" pitchFamily="66" charset="0"/>
              </a:rPr>
              <a:t> и </a:t>
            </a:r>
            <a:r>
              <a:rPr lang="uk-UA" spc="-1" dirty="0" err="1" smtClean="0">
                <a:solidFill>
                  <a:schemeClr val="bg1"/>
                </a:solidFill>
                <a:latin typeface="Comic Sans MS" panose="030F0702030302020204" pitchFamily="66" charset="0"/>
              </a:rPr>
              <a:t>природоохранной</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деятельностью</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проводится</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ограниченное</a:t>
            </a:r>
            <a:r>
              <a:rPr lang="uk-UA" spc="-1" dirty="0" smtClean="0">
                <a:solidFill>
                  <a:schemeClr val="bg1"/>
                </a:solidFill>
                <a:latin typeface="Comic Sans MS" panose="030F0702030302020204" pitchFamily="66" charset="0"/>
              </a:rPr>
              <a:t> и </a:t>
            </a:r>
            <a:r>
              <a:rPr lang="uk-UA" spc="-1" dirty="0" err="1" smtClean="0">
                <a:solidFill>
                  <a:schemeClr val="bg1"/>
                </a:solidFill>
                <a:latin typeface="Comic Sans MS" panose="030F0702030302020204" pitchFamily="66" charset="0"/>
              </a:rPr>
              <a:t>контролируемое</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лесопользование</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сенокошение</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выпас</a:t>
            </a:r>
            <a:r>
              <a:rPr lang="uk-UA" spc="-1" dirty="0" smtClean="0">
                <a:solidFill>
                  <a:schemeClr val="bg1"/>
                </a:solidFill>
                <a:latin typeface="Comic Sans MS" panose="030F0702030302020204" pitchFamily="66" charset="0"/>
              </a:rPr>
              <a:t> скота, заготовка </a:t>
            </a:r>
            <a:r>
              <a:rPr lang="uk-UA" spc="-1" dirty="0" err="1" smtClean="0">
                <a:solidFill>
                  <a:schemeClr val="bg1"/>
                </a:solidFill>
                <a:latin typeface="Comic Sans MS" panose="030F0702030302020204" pitchFamily="66" charset="0"/>
              </a:rPr>
              <a:t>грибов</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дикорастущих</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ягод</a:t>
            </a:r>
            <a:r>
              <a:rPr lang="uk-UA" spc="-1" dirty="0" smtClean="0">
                <a:solidFill>
                  <a:schemeClr val="bg1"/>
                </a:solidFill>
                <a:latin typeface="Comic Sans MS" panose="030F0702030302020204" pitchFamily="66" charset="0"/>
              </a:rPr>
              <a:t> и </a:t>
            </a:r>
            <a:r>
              <a:rPr lang="uk-UA" spc="-1" dirty="0" err="1" smtClean="0">
                <a:solidFill>
                  <a:schemeClr val="bg1"/>
                </a:solidFill>
                <a:latin typeface="Comic Sans MS" panose="030F0702030302020204" pitchFamily="66" charset="0"/>
              </a:rPr>
              <a:t>плодов</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эколого-просветительская</a:t>
            </a:r>
            <a:r>
              <a:rPr lang="uk-UA" spc="-1" dirty="0" smtClean="0">
                <a:solidFill>
                  <a:schemeClr val="bg1"/>
                </a:solidFill>
                <a:latin typeface="Comic Sans MS" panose="030F0702030302020204" pitchFamily="66" charset="0"/>
              </a:rPr>
              <a:t> и </a:t>
            </a:r>
            <a:r>
              <a:rPr lang="uk-UA" spc="-1" dirty="0" err="1" smtClean="0">
                <a:solidFill>
                  <a:schemeClr val="bg1"/>
                </a:solidFill>
                <a:latin typeface="Comic Sans MS" panose="030F0702030302020204" pitchFamily="66" charset="0"/>
              </a:rPr>
              <a:t>туристическая</a:t>
            </a:r>
            <a:r>
              <a:rPr lang="uk-UA"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деятельность</a:t>
            </a:r>
            <a:r>
              <a:rPr lang="uk-UA" spc="-1" dirty="0" smtClean="0">
                <a:solidFill>
                  <a:schemeClr val="bg1"/>
                </a:solidFill>
                <a:latin typeface="Comic Sans MS" panose="030F0702030302020204" pitchFamily="66" charset="0"/>
              </a:rPr>
              <a:t>.</a:t>
            </a:r>
            <a:endParaRPr lang="ru-RU" b="0" strike="noStrike" spc="-1" dirty="0">
              <a:solidFill>
                <a:schemeClr val="bg1"/>
              </a:solidFill>
              <a:latin typeface="Comic Sans MS" panose="030F0702030302020204" pitchFamily="66" charset="0"/>
            </a:endParaRPr>
          </a:p>
          <a:p>
            <a:pPr algn="just">
              <a:lnSpc>
                <a:spcPct val="130000"/>
              </a:lnSpc>
              <a:buClr>
                <a:srgbClr val="008000"/>
              </a:buClr>
            </a:pPr>
            <a:r>
              <a:rPr lang="uk-UA" b="1" strike="noStrike" spc="-1" dirty="0" err="1" smtClean="0">
                <a:solidFill>
                  <a:schemeClr val="bg1"/>
                </a:solidFill>
                <a:latin typeface="Comic Sans MS" panose="030F0702030302020204" pitchFamily="66" charset="0"/>
              </a:rPr>
              <a:t>Транзитная</a:t>
            </a:r>
            <a:r>
              <a:rPr lang="uk-UA" b="1" strike="noStrike" spc="-1" dirty="0" smtClean="0">
                <a:solidFill>
                  <a:schemeClr val="bg1"/>
                </a:solidFill>
                <a:latin typeface="Comic Sans MS" panose="030F0702030302020204" pitchFamily="66" charset="0"/>
              </a:rPr>
              <a:t> </a:t>
            </a:r>
            <a:r>
              <a:rPr lang="uk-UA" b="1" strike="noStrike" spc="-1" dirty="0">
                <a:solidFill>
                  <a:schemeClr val="bg1"/>
                </a:solidFill>
                <a:latin typeface="Comic Sans MS" panose="030F0702030302020204" pitchFamily="66" charset="0"/>
              </a:rPr>
              <a:t>зона: </a:t>
            </a:r>
            <a:r>
              <a:rPr lang="uk-UA" b="0" strike="noStrike" spc="-1" dirty="0" err="1" smtClean="0">
                <a:solidFill>
                  <a:schemeClr val="bg1"/>
                </a:solidFill>
                <a:latin typeface="Comic Sans MS" panose="030F0702030302020204" pitchFamily="66" charset="0"/>
              </a:rPr>
              <a:t>ведение</a:t>
            </a:r>
            <a:r>
              <a:rPr lang="uk-UA" b="0" strike="noStrike" spc="-1" dirty="0" smtClean="0">
                <a:solidFill>
                  <a:schemeClr val="bg1"/>
                </a:solidFill>
                <a:latin typeface="Comic Sans MS" panose="030F0702030302020204" pitchFamily="66" charset="0"/>
              </a:rPr>
              <a:t> </a:t>
            </a:r>
            <a:r>
              <a:rPr lang="uk-UA" spc="-1" dirty="0" err="1" smtClean="0">
                <a:solidFill>
                  <a:schemeClr val="bg1"/>
                </a:solidFill>
                <a:latin typeface="Comic Sans MS" panose="030F0702030302020204" pitchFamily="66" charset="0"/>
              </a:rPr>
              <a:t>традиционного</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лесного</a:t>
            </a:r>
            <a:r>
              <a:rPr lang="uk-UA" b="0" strike="noStrike" spc="-1" dirty="0" smtClean="0">
                <a:solidFill>
                  <a:schemeClr val="bg1"/>
                </a:solidFill>
                <a:latin typeface="Comic Sans MS" panose="030F0702030302020204" pitchFamily="66" charset="0"/>
              </a:rPr>
              <a:t> и </a:t>
            </a:r>
            <a:r>
              <a:rPr lang="uk-UA" b="0" strike="noStrike" spc="-1" dirty="0" err="1" smtClean="0">
                <a:solidFill>
                  <a:schemeClr val="bg1"/>
                </a:solidFill>
                <a:latin typeface="Comic Sans MS" panose="030F0702030302020204" pitchFamily="66" charset="0"/>
              </a:rPr>
              <a:t>сельського</a:t>
            </a:r>
            <a:r>
              <a:rPr lang="uk-UA" b="0" strike="noStrike" spc="-1" dirty="0" smtClean="0">
                <a:solidFill>
                  <a:schemeClr val="bg1"/>
                </a:solidFill>
                <a:latin typeface="Comic Sans MS" panose="030F0702030302020204" pitchFamily="66" charset="0"/>
              </a:rPr>
              <a:t> </a:t>
            </a:r>
            <a:r>
              <a:rPr lang="uk-UA" b="0" strike="noStrike" spc="-1" dirty="0" err="1" smtClean="0">
                <a:solidFill>
                  <a:schemeClr val="bg1"/>
                </a:solidFill>
                <a:latin typeface="Comic Sans MS" panose="030F0702030302020204" pitchFamily="66" charset="0"/>
              </a:rPr>
              <a:t>хозяйства</a:t>
            </a:r>
            <a:r>
              <a:rPr lang="uk-UA" sz="1800" b="0" strike="noStrike" spc="-1" dirty="0" smtClean="0">
                <a:solidFill>
                  <a:schemeClr val="bg1"/>
                </a:solidFill>
                <a:latin typeface="Comic Sans MS" panose="030F0702030302020204" pitchFamily="66" charset="0"/>
              </a:rPr>
              <a:t>.</a:t>
            </a:r>
            <a:endParaRPr lang="ru-RU" sz="1800" b="0" strike="noStrike" spc="-1" dirty="0">
              <a:solidFill>
                <a:schemeClr val="bg1"/>
              </a:solidFill>
              <a:latin typeface="Comic Sans MS" panose="030F0702030302020204" pitchFamily="66" charset="0"/>
            </a:endParaRPr>
          </a:p>
          <a:p>
            <a:pPr>
              <a:lnSpc>
                <a:spcPct val="130000"/>
              </a:lnSpc>
            </a:pPr>
            <a:endParaRPr lang="ru-RU" sz="1800" b="0" strike="noStrike" spc="-1" dirty="0">
              <a:solidFill>
                <a:schemeClr val="bg1"/>
              </a:solidFill>
              <a:latin typeface="Tahoma"/>
            </a:endParaRPr>
          </a:p>
          <a:p>
            <a:endParaRPr lang="ru-RU" sz="1800" b="0" strike="noStrike" spc="-1" dirty="0">
              <a:solidFill>
                <a:schemeClr val="bg1"/>
              </a:solidFill>
              <a:latin typeface="Tahoma"/>
            </a:endParaRPr>
          </a:p>
          <a:p>
            <a:endParaRPr lang="ru-RU" sz="1800" b="0" strike="noStrike" spc="-1" dirty="0">
              <a:solidFill>
                <a:schemeClr val="bg1"/>
              </a:solidFill>
              <a:latin typeface="Tahoma"/>
            </a:endParaRPr>
          </a:p>
        </p:txBody>
      </p:sp>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83395"/>
            <a:ext cx="2930237" cy="2292927"/>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5" y="2798616"/>
            <a:ext cx="2921002" cy="1764148"/>
          </a:xfrm>
          <a:prstGeom prst="rect">
            <a:avLst/>
          </a:prstGeom>
        </p:spPr>
      </p:pic>
      <p:sp>
        <p:nvSpPr>
          <p:cNvPr id="3" name="Прямоугольник 2"/>
          <p:cNvSpPr/>
          <p:nvPr/>
        </p:nvSpPr>
        <p:spPr>
          <a:xfrm>
            <a:off x="3029527" y="3802363"/>
            <a:ext cx="8623004" cy="2862322"/>
          </a:xfrm>
          <a:prstGeom prst="rect">
            <a:avLst/>
          </a:prstGeom>
        </p:spPr>
        <p:txBody>
          <a:bodyPr wrap="square">
            <a:spAutoFit/>
          </a:bodyPr>
          <a:lstStyle/>
          <a:p>
            <a:pPr algn="just"/>
            <a:r>
              <a:rPr lang="en-US" sz="2000" dirty="0"/>
              <a:t>FUNCTIONAL ZONES</a:t>
            </a:r>
          </a:p>
          <a:p>
            <a:pPr algn="just"/>
            <a:r>
              <a:rPr lang="en-US" sz="2000" dirty="0"/>
              <a:t>Protected zone: background ecological monitoring, study, conservation and reproduction of natural ecosystems, as well as prevention of anthropogenic impact on them.</a:t>
            </a:r>
          </a:p>
          <a:p>
            <a:pPr algn="just"/>
            <a:r>
              <a:rPr lang="en-US" sz="2000" dirty="0"/>
              <a:t>Buffer zone: along with monitoring, scientific and environmental activities, limited and controlled forest use, haymaking, cattle grazing, harvesting of mushrooms, wild berries and fruits, environmental education and tourism are carried out.</a:t>
            </a:r>
          </a:p>
          <a:p>
            <a:pPr algn="just"/>
            <a:r>
              <a:rPr lang="en-US" sz="2000" dirty="0"/>
              <a:t>Transit area: traditional forestry and agriculture.</a:t>
            </a:r>
            <a:endParaRPr lang="ru-RU" sz="2000" dirty="0"/>
          </a:p>
        </p:txBody>
      </p:sp>
    </p:spTree>
    <p:extLst>
      <p:ext uri="{BB962C8B-B14F-4D97-AF65-F5344CB8AC3E}">
        <p14:creationId xmlns:p14="http://schemas.microsoft.com/office/powerpoint/2010/main" val="263063718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4" name="Picture 4" descr="ramsa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726310" y="1107336"/>
            <a:ext cx="6704965" cy="464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462036" y="923041"/>
            <a:ext cx="4517634" cy="2252924"/>
          </a:xfrm>
          <a:prstGeom prst="rect">
            <a:avLst/>
          </a:prstGeom>
        </p:spPr>
        <p:txBody>
          <a:bodyPr wrap="square">
            <a:spAutoFit/>
          </a:bodyPr>
          <a:lstStyle/>
          <a:p>
            <a:pPr algn="just">
              <a:lnSpc>
                <a:spcPct val="130000"/>
              </a:lnSpc>
              <a:buClr>
                <a:srgbClr val="008000"/>
              </a:buClr>
            </a:pPr>
            <a:r>
              <a:rPr lang="uk-UA" spc="-1" dirty="0">
                <a:solidFill>
                  <a:schemeClr val="accent6">
                    <a:lumMod val="75000"/>
                  </a:schemeClr>
                </a:solidFill>
                <a:latin typeface="Comic Sans MS" panose="030F0702030302020204" pitchFamily="66" charset="0"/>
              </a:rPr>
              <a:t>На </a:t>
            </a:r>
            <a:r>
              <a:rPr lang="uk-UA" spc="-1" dirty="0" err="1">
                <a:solidFill>
                  <a:schemeClr val="accent6">
                    <a:lumMod val="75000"/>
                  </a:schemeClr>
                </a:solidFill>
                <a:latin typeface="Comic Sans MS" panose="030F0702030302020204" pitchFamily="66" charset="0"/>
              </a:rPr>
              <a:t>территории</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расположено</a:t>
            </a:r>
            <a:r>
              <a:rPr lang="uk-UA" spc="-1" dirty="0">
                <a:solidFill>
                  <a:schemeClr val="accent6">
                    <a:lumMod val="75000"/>
                  </a:schemeClr>
                </a:solidFill>
                <a:latin typeface="Comic Sans MS" panose="030F0702030302020204" pitchFamily="66" charset="0"/>
              </a:rPr>
              <a:t> водно-</a:t>
            </a:r>
            <a:r>
              <a:rPr lang="uk-UA" spc="-1" dirty="0" err="1">
                <a:solidFill>
                  <a:schemeClr val="accent6">
                    <a:lumMod val="75000"/>
                  </a:schemeClr>
                </a:solidFill>
                <a:latin typeface="Comic Sans MS" panose="030F0702030302020204" pitchFamily="66" charset="0"/>
              </a:rPr>
              <a:t>болотное</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угодье</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международного</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значения</a:t>
            </a:r>
            <a:r>
              <a:rPr lang="uk-UA" spc="-1" dirty="0">
                <a:solidFill>
                  <a:schemeClr val="accent6">
                    <a:lumMod val="75000"/>
                  </a:schemeClr>
                </a:solidFill>
                <a:latin typeface="Comic Sans MS" panose="030F0702030302020204" pitchFamily="66" charset="0"/>
              </a:rPr>
              <a:t> </a:t>
            </a:r>
            <a:r>
              <a:rPr lang="uk-UA" spc="-1" dirty="0" smtClean="0">
                <a:solidFill>
                  <a:schemeClr val="accent6">
                    <a:lumMod val="75000"/>
                  </a:schemeClr>
                </a:solidFill>
                <a:latin typeface="Comic Sans MS" panose="030F0702030302020204" pitchFamily="66" charset="0"/>
              </a:rPr>
              <a:t>«</a:t>
            </a:r>
            <a:r>
              <a:rPr lang="uk-UA" spc="-1" dirty="0" err="1" smtClean="0">
                <a:solidFill>
                  <a:schemeClr val="accent6">
                    <a:lumMod val="75000"/>
                  </a:schemeClr>
                </a:solidFill>
                <a:latin typeface="Comic Sans MS" panose="030F0702030302020204" pitchFamily="66" charset="0"/>
              </a:rPr>
              <a:t>Пойма</a:t>
            </a:r>
            <a:r>
              <a:rPr lang="uk-UA" spc="-1" dirty="0" smtClean="0">
                <a:solidFill>
                  <a:schemeClr val="accent6">
                    <a:lumMod val="75000"/>
                  </a:schemeClr>
                </a:solidFill>
                <a:latin typeface="Comic Sans MS" panose="030F0702030302020204" pitchFamily="66" charset="0"/>
              </a:rPr>
              <a:t> </a:t>
            </a:r>
            <a:r>
              <a:rPr lang="uk-UA" spc="-1" dirty="0" err="1" smtClean="0">
                <a:solidFill>
                  <a:schemeClr val="accent6">
                    <a:lumMod val="75000"/>
                  </a:schemeClr>
                </a:solidFill>
                <a:latin typeface="Comic Sans MS" panose="030F0702030302020204" pitchFamily="66" charset="0"/>
              </a:rPr>
              <a:t>Десны</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где</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проводятся</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постоянные</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наблюдения</a:t>
            </a:r>
            <a:r>
              <a:rPr lang="uk-UA" spc="-1" dirty="0">
                <a:solidFill>
                  <a:schemeClr val="accent6">
                    <a:lumMod val="75000"/>
                  </a:schemeClr>
                </a:solidFill>
                <a:latin typeface="Comic Sans MS" panose="030F0702030302020204" pitchFamily="66" charset="0"/>
              </a:rPr>
              <a:t> за </a:t>
            </a:r>
            <a:r>
              <a:rPr lang="uk-UA" spc="-1" dirty="0" err="1">
                <a:solidFill>
                  <a:schemeClr val="accent6">
                    <a:lumMod val="75000"/>
                  </a:schemeClr>
                </a:solidFill>
                <a:latin typeface="Comic Sans MS" panose="030F0702030302020204" pitchFamily="66" charset="0"/>
              </a:rPr>
              <a:t>миграцией</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птиц</a:t>
            </a:r>
            <a:r>
              <a:rPr lang="uk-UA" spc="-1" dirty="0">
                <a:solidFill>
                  <a:schemeClr val="accent6">
                    <a:lumMod val="75000"/>
                  </a:schemeClr>
                </a:solidFill>
                <a:latin typeface="Comic Sans MS" panose="030F0702030302020204" pitchFamily="66" charset="0"/>
              </a:rPr>
              <a:t> и </a:t>
            </a:r>
            <a:r>
              <a:rPr lang="uk-UA" spc="-1" dirty="0" err="1">
                <a:solidFill>
                  <a:schemeClr val="accent6">
                    <a:lumMod val="75000"/>
                  </a:schemeClr>
                </a:solidFill>
                <a:latin typeface="Comic Sans MS" panose="030F0702030302020204" pitchFamily="66" charset="0"/>
              </a:rPr>
              <a:t>орнитологические</a:t>
            </a:r>
            <a:r>
              <a:rPr lang="uk-UA" spc="-1" dirty="0">
                <a:solidFill>
                  <a:schemeClr val="accent6">
                    <a:lumMod val="75000"/>
                  </a:schemeClr>
                </a:solidFill>
                <a:latin typeface="Comic Sans MS" panose="030F0702030302020204" pitchFamily="66" charset="0"/>
              </a:rPr>
              <a:t> </a:t>
            </a:r>
            <a:r>
              <a:rPr lang="uk-UA" spc="-1" dirty="0" err="1">
                <a:solidFill>
                  <a:schemeClr val="accent6">
                    <a:lumMod val="75000"/>
                  </a:schemeClr>
                </a:solidFill>
                <a:latin typeface="Comic Sans MS" panose="030F0702030302020204" pitchFamily="66" charset="0"/>
              </a:rPr>
              <a:t>школы</a:t>
            </a:r>
            <a:r>
              <a:rPr lang="uk-UA" spc="-1" dirty="0">
                <a:solidFill>
                  <a:schemeClr val="accent6">
                    <a:lumMod val="75000"/>
                  </a:schemeClr>
                </a:solidFill>
                <a:latin typeface="Comic Sans MS" panose="030F0702030302020204" pitchFamily="66" charset="0"/>
              </a:rPr>
              <a:t>.</a:t>
            </a:r>
            <a:endParaRPr lang="ru-RU" spc="-1" dirty="0">
              <a:solidFill>
                <a:schemeClr val="accent6">
                  <a:lumMod val="75000"/>
                </a:schemeClr>
              </a:solidFill>
              <a:latin typeface="Comic Sans MS" panose="030F0702030302020204" pitchFamily="66" charset="0"/>
            </a:endParaRPr>
          </a:p>
        </p:txBody>
      </p:sp>
      <p:pic>
        <p:nvPicPr>
          <p:cNvPr id="8" name="Рисунок 7"/>
          <p:cNvPicPr>
            <a:picLocks noChangeAspect="1"/>
          </p:cNvPicPr>
          <p:nvPr/>
        </p:nvPicPr>
        <p:blipFill rotWithShape="1">
          <a:blip r:embed="rId5" cstate="email">
            <a:extLst>
              <a:ext uri="{28A0092B-C50C-407E-A947-70E740481C1C}">
                <a14:useLocalDpi xmlns:a14="http://schemas.microsoft.com/office/drawing/2010/main"/>
              </a:ext>
            </a:extLst>
          </a:blip>
          <a:srcRect b="-3609"/>
          <a:stretch/>
        </p:blipFill>
        <p:spPr>
          <a:xfrm>
            <a:off x="7469567" y="3175965"/>
            <a:ext cx="4684139" cy="2947042"/>
          </a:xfrm>
          <a:prstGeom prst="rect">
            <a:avLst/>
          </a:prstGeom>
        </p:spPr>
      </p:pic>
      <p:sp>
        <p:nvSpPr>
          <p:cNvPr id="3" name="Прямоугольник 2"/>
          <p:cNvSpPr/>
          <p:nvPr/>
        </p:nvSpPr>
        <p:spPr>
          <a:xfrm>
            <a:off x="7462036" y="3775128"/>
            <a:ext cx="4658315" cy="1631216"/>
          </a:xfrm>
          <a:prstGeom prst="rect">
            <a:avLst/>
          </a:prstGeom>
        </p:spPr>
        <p:txBody>
          <a:bodyPr wrap="square">
            <a:spAutoFit/>
          </a:bodyPr>
          <a:lstStyle/>
          <a:p>
            <a:pPr algn="just"/>
            <a:r>
              <a:rPr lang="en-US" sz="2000" dirty="0">
                <a:solidFill>
                  <a:schemeClr val="bg1"/>
                </a:solidFill>
              </a:rPr>
              <a:t>On the territory there is a wetland of international importance "Desna Floodplain", where constant observations of bird migration and ornithological schools are carried out.</a:t>
            </a:r>
            <a:endParaRPr lang="ru-RU" sz="2000" dirty="0">
              <a:solidFill>
                <a:schemeClr val="bg1"/>
              </a:solidFill>
            </a:endParaRPr>
          </a:p>
        </p:txBody>
      </p:sp>
    </p:spTree>
    <p:extLst>
      <p:ext uri="{BB962C8B-B14F-4D97-AF65-F5344CB8AC3E}">
        <p14:creationId xmlns:p14="http://schemas.microsoft.com/office/powerpoint/2010/main" val="2236628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Объект 2"/>
          <p:cNvSpPr>
            <a:spLocks noGrp="1"/>
          </p:cNvSpPr>
          <p:nvPr>
            <p:ph idx="1"/>
          </p:nvPr>
        </p:nvSpPr>
        <p:spPr>
          <a:xfrm>
            <a:off x="762005" y="786915"/>
            <a:ext cx="6091378" cy="2503292"/>
          </a:xfrm>
        </p:spPr>
        <p:txBody>
          <a:bodyPr>
            <a:normAutofit/>
          </a:bodyPr>
          <a:lstStyle/>
          <a:p>
            <a:pPr marL="0" indent="0" algn="just">
              <a:buNone/>
            </a:pPr>
            <a:r>
              <a:rPr lang="uk-UA" sz="2000" spc="-1" dirty="0" smtClean="0">
                <a:solidFill>
                  <a:srgbClr val="008000"/>
                </a:solidFill>
                <a:latin typeface="Comic Sans MS" panose="030F0702030302020204" pitchFamily="66" charset="0"/>
              </a:rPr>
              <a:t>На </a:t>
            </a:r>
            <a:r>
              <a:rPr lang="uk-UA" sz="2000" spc="-1" dirty="0" err="1" smtClean="0">
                <a:solidFill>
                  <a:srgbClr val="008000"/>
                </a:solidFill>
                <a:latin typeface="Comic Sans MS" panose="030F0702030302020204" pitchFamily="66" charset="0"/>
              </a:rPr>
              <a:t>территории</a:t>
            </a:r>
            <a:r>
              <a:rPr lang="uk-UA" sz="2000" spc="-1" dirty="0" smtClean="0">
                <a:solidFill>
                  <a:srgbClr val="008000"/>
                </a:solidFill>
                <a:latin typeface="Comic Sans MS" panose="030F0702030302020204" pitchFamily="66" charset="0"/>
              </a:rPr>
              <a:t> </a:t>
            </a:r>
            <a:r>
              <a:rPr lang="uk-UA" sz="2000" spc="-1" dirty="0" err="1" smtClean="0">
                <a:solidFill>
                  <a:srgbClr val="008000"/>
                </a:solidFill>
                <a:latin typeface="Comic Sans MS" panose="030F0702030302020204" pitchFamily="66" charset="0"/>
              </a:rPr>
              <a:t>биосферного</a:t>
            </a:r>
            <a:r>
              <a:rPr lang="uk-UA" sz="2000" spc="-1" dirty="0" smtClean="0">
                <a:solidFill>
                  <a:srgbClr val="008000"/>
                </a:solidFill>
                <a:latin typeface="Comic Sans MS" panose="030F0702030302020204" pitchFamily="66" charset="0"/>
              </a:rPr>
              <a:t> </a:t>
            </a:r>
            <a:r>
              <a:rPr lang="uk-UA" sz="2000" spc="-1" dirty="0" err="1" smtClean="0">
                <a:solidFill>
                  <a:srgbClr val="008000"/>
                </a:solidFill>
                <a:latin typeface="Comic Sans MS" panose="030F0702030302020204" pitchFamily="66" charset="0"/>
              </a:rPr>
              <a:t>резервата</a:t>
            </a:r>
            <a:r>
              <a:rPr lang="uk-UA" sz="2000" spc="-1" dirty="0" smtClean="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существует</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сеть</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постоянных</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пробных</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площадей</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позволяющих</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анализировать</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динамику</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растительности</a:t>
            </a:r>
            <a:r>
              <a:rPr lang="uk-UA" sz="2000" spc="-1" dirty="0">
                <a:solidFill>
                  <a:srgbClr val="008000"/>
                </a:solidFill>
                <a:latin typeface="Comic Sans MS" panose="030F0702030302020204" pitchFamily="66" charset="0"/>
              </a:rPr>
              <a:t> и </a:t>
            </a:r>
            <a:r>
              <a:rPr lang="uk-UA" sz="2000" spc="-1" dirty="0" err="1">
                <a:solidFill>
                  <a:srgbClr val="008000"/>
                </a:solidFill>
                <a:latin typeface="Comic Sans MS" panose="030F0702030302020204" pitchFamily="66" charset="0"/>
              </a:rPr>
              <a:t>популяций</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редких</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видов</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растени</a:t>
            </a:r>
            <a:r>
              <a:rPr lang="uk-UA" sz="2000" spc="-1" dirty="0" err="1" smtClean="0">
                <a:solidFill>
                  <a:srgbClr val="008000"/>
                </a:solidFill>
                <a:latin typeface="Comic Sans MS" panose="030F0702030302020204" pitchFamily="66" charset="0"/>
              </a:rPr>
              <a:t>й</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проводятся</a:t>
            </a:r>
            <a:r>
              <a:rPr lang="uk-UA" sz="2000" spc="-1" dirty="0">
                <a:solidFill>
                  <a:srgbClr val="008000"/>
                </a:solidFill>
                <a:latin typeface="Comic Sans MS" panose="030F0702030302020204" pitchFamily="66" charset="0"/>
              </a:rPr>
              <a:t> </a:t>
            </a:r>
            <a:r>
              <a:rPr lang="uk-UA" sz="2000" spc="-1" dirty="0" err="1" smtClean="0">
                <a:solidFill>
                  <a:srgbClr val="008000"/>
                </a:solidFill>
                <a:latin typeface="Comic Sans MS" panose="030F0702030302020204" pitchFamily="66" charset="0"/>
              </a:rPr>
              <a:t>у</a:t>
            </a:r>
            <a:r>
              <a:rPr lang="uk-UA" sz="2000" spc="-1" dirty="0" err="1">
                <a:solidFill>
                  <a:srgbClr val="008000"/>
                </a:solidFill>
                <a:latin typeface="Comic Sans MS" panose="030F0702030302020204" pitchFamily="66" charset="0"/>
              </a:rPr>
              <a:t>четы</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крупных</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млекопитающих</a:t>
            </a:r>
            <a:r>
              <a:rPr lang="uk-UA" sz="2000" spc="-1" dirty="0">
                <a:solidFill>
                  <a:srgbClr val="008000"/>
                </a:solidFill>
                <a:latin typeface="Comic Sans MS" panose="030F0702030302020204" pitchFamily="66" charset="0"/>
              </a:rPr>
              <a:t>, </a:t>
            </a:r>
            <a:r>
              <a:rPr lang="uk-UA" sz="2000" spc="-1" dirty="0" err="1">
                <a:solidFill>
                  <a:srgbClr val="008000"/>
                </a:solidFill>
                <a:latin typeface="Comic Sans MS" panose="030F0702030302020204" pitchFamily="66" charset="0"/>
              </a:rPr>
              <a:t>тетеревиных</a:t>
            </a:r>
            <a:r>
              <a:rPr lang="uk-UA" sz="2000" spc="-1" dirty="0">
                <a:solidFill>
                  <a:srgbClr val="008000"/>
                </a:solidFill>
                <a:latin typeface="Comic Sans MS" panose="030F0702030302020204" pitchFamily="66" charset="0"/>
              </a:rPr>
              <a:t> </a:t>
            </a:r>
            <a:r>
              <a:rPr lang="uk-UA" sz="2000" spc="-1" dirty="0" err="1" smtClean="0">
                <a:solidFill>
                  <a:srgbClr val="008000"/>
                </a:solidFill>
                <a:latin typeface="Comic Sans MS" panose="030F0702030302020204" pitchFamily="66" charset="0"/>
              </a:rPr>
              <a:t>птиц</a:t>
            </a:r>
            <a:r>
              <a:rPr lang="uk-UA" sz="2000" spc="-1" dirty="0" smtClean="0">
                <a:solidFill>
                  <a:srgbClr val="008000"/>
                </a:solidFill>
                <a:latin typeface="Comic Sans MS" panose="030F0702030302020204" pitchFamily="66" charset="0"/>
              </a:rPr>
              <a:t>.</a:t>
            </a:r>
            <a:endParaRPr lang="en-US" sz="2000" dirty="0">
              <a:latin typeface="Comic Sans MS" panose="030F0702030302020204" pitchFamily="66" charset="0"/>
            </a:endParaRP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6517" y="1319404"/>
            <a:ext cx="4217283" cy="4236444"/>
          </a:xfrm>
          <a:prstGeom prst="rect">
            <a:avLst/>
          </a:prstGeom>
        </p:spPr>
      </p:pic>
      <p:sp>
        <p:nvSpPr>
          <p:cNvPr id="6" name="Прямоугольник 5"/>
          <p:cNvSpPr/>
          <p:nvPr/>
        </p:nvSpPr>
        <p:spPr>
          <a:xfrm>
            <a:off x="725586" y="4050065"/>
            <a:ext cx="6096000" cy="1938992"/>
          </a:xfrm>
          <a:prstGeom prst="rect">
            <a:avLst/>
          </a:prstGeom>
        </p:spPr>
        <p:txBody>
          <a:bodyPr>
            <a:spAutoFit/>
          </a:bodyPr>
          <a:lstStyle/>
          <a:p>
            <a:pPr algn="just"/>
            <a:r>
              <a:rPr lang="en-US" sz="2400" dirty="0"/>
              <a:t>On the territory of the biosphere reserve, there is a network of permanent sample plots that allow analyzing the dynamics of vegetation and populations of rare plant species; large mammals and grouse birds are counted.</a:t>
            </a:r>
            <a:endParaRPr lang="ru-RU" sz="2400" dirty="0"/>
          </a:p>
        </p:txBody>
      </p:sp>
    </p:spTree>
    <p:extLst>
      <p:ext uri="{BB962C8B-B14F-4D97-AF65-F5344CB8AC3E}">
        <p14:creationId xmlns:p14="http://schemas.microsoft.com/office/powerpoint/2010/main" val="38172361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Прямоугольник 1"/>
          <p:cNvSpPr>
            <a:spLocks noChangeArrowheads="1"/>
          </p:cNvSpPr>
          <p:nvPr/>
        </p:nvSpPr>
        <p:spPr bwMode="auto">
          <a:xfrm>
            <a:off x="377809" y="3090863"/>
            <a:ext cx="1838325" cy="368300"/>
          </a:xfrm>
          <a:prstGeom prst="rect">
            <a:avLst/>
          </a:prstGeom>
          <a:noFill/>
          <a:ln w="9525">
            <a:noFill/>
            <a:miter lim="800000"/>
            <a:headEnd/>
            <a:tailEnd/>
          </a:ln>
        </p:spPr>
        <p:txBody>
          <a:bodyPr wrap="none">
            <a:spAutoFit/>
          </a:bodyPr>
          <a:lstStyle/>
          <a:p>
            <a:r>
              <a:rPr lang="uk-UA" dirty="0">
                <a:latin typeface="Times New Roman" pitchFamily="18" charset="0"/>
                <a:cs typeface="Times New Roman" pitchFamily="18" charset="0"/>
              </a:rPr>
              <a:t>База «</a:t>
            </a:r>
            <a:r>
              <a:rPr lang="uk-UA" dirty="0" err="1">
                <a:latin typeface="Times New Roman" pitchFamily="18" charset="0"/>
                <a:cs typeface="Times New Roman" pitchFamily="18" charset="0"/>
              </a:rPr>
              <a:t>Деснянка</a:t>
            </a:r>
            <a:r>
              <a:rPr lang="uk-UA" dirty="0">
                <a:latin typeface="Times New Roman" pitchFamily="18" charset="0"/>
                <a:cs typeface="Times New Roman" pitchFamily="18" charset="0"/>
              </a:rPr>
              <a:t>»</a:t>
            </a: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463"/>
            <a:ext cx="12249712" cy="6890463"/>
          </a:xfrm>
          <a:prstGeom prst="rect">
            <a:avLst/>
          </a:prstGeom>
        </p:spPr>
      </p:pic>
      <p:sp>
        <p:nvSpPr>
          <p:cNvPr id="23562" name="Прямоугольник 2"/>
          <p:cNvSpPr>
            <a:spLocks noChangeArrowheads="1"/>
          </p:cNvSpPr>
          <p:nvPr/>
        </p:nvSpPr>
        <p:spPr bwMode="auto">
          <a:xfrm>
            <a:off x="9617075" y="2705100"/>
            <a:ext cx="776288" cy="366713"/>
          </a:xfrm>
          <a:prstGeom prst="rect">
            <a:avLst/>
          </a:prstGeom>
          <a:noFill/>
          <a:ln w="9525">
            <a:noFill/>
            <a:miter lim="800000"/>
            <a:headEnd/>
            <a:tailEnd/>
          </a:ln>
        </p:spPr>
        <p:txBody>
          <a:bodyPr wrap="none">
            <a:spAutoFit/>
          </a:bodyPr>
          <a:lstStyle/>
          <a:p>
            <a:r>
              <a:rPr lang="uk-UA">
                <a:solidFill>
                  <a:schemeClr val="bg1"/>
                </a:solidFill>
                <a:latin typeface="Times New Roman" pitchFamily="18" charset="0"/>
                <a:cs typeface="Times New Roman" pitchFamily="18" charset="0"/>
              </a:rPr>
              <a:t>Сауна</a:t>
            </a:r>
            <a:endParaRPr lang="ru-RU">
              <a:solidFill>
                <a:schemeClr val="bg1"/>
              </a:solidFill>
            </a:endParaRPr>
          </a:p>
        </p:txBody>
      </p:sp>
      <p:pic>
        <p:nvPicPr>
          <p:cNvPr id="23558" name="Picture 5" descr="C:\Users\User\Desktop\19477436_302846593510264_7445506422933267435_o_c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1432" y="2800114"/>
            <a:ext cx="2654877" cy="3393930"/>
          </a:xfrm>
          <a:prstGeom prst="rect">
            <a:avLst/>
          </a:prstGeom>
          <a:noFill/>
          <a:ln w="9525">
            <a:noFill/>
            <a:miter lim="800000"/>
            <a:headEnd/>
            <a:tailEnd/>
          </a:ln>
        </p:spPr>
      </p:pic>
      <p:pic>
        <p:nvPicPr>
          <p:cNvPr id="23559" name="Picture 6" descr="F:\19488738_302846206843636_1834949698874204958_o_c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6109" y="2778874"/>
            <a:ext cx="4645891" cy="3399844"/>
          </a:xfrm>
          <a:prstGeom prst="rect">
            <a:avLst/>
          </a:prstGeom>
          <a:noFill/>
          <a:ln w="9525">
            <a:noFill/>
            <a:miter lim="800000"/>
            <a:headEnd/>
            <a:tailEnd/>
          </a:ln>
        </p:spPr>
      </p:pic>
      <p:pic>
        <p:nvPicPr>
          <p:cNvPr id="23554" name="Picture 3" descr="P106005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348" y="1"/>
            <a:ext cx="4421187" cy="2705099"/>
          </a:xfrm>
          <a:prstGeom prst="rect">
            <a:avLst/>
          </a:prstGeom>
          <a:noFill/>
          <a:ln w="9525">
            <a:noFill/>
            <a:miter lim="800000"/>
            <a:headEnd/>
            <a:tailEnd/>
          </a:ln>
        </p:spPr>
      </p:pic>
      <p:sp>
        <p:nvSpPr>
          <p:cNvPr id="23564" name="Прямоугольник 4"/>
          <p:cNvSpPr>
            <a:spLocks noChangeArrowheads="1"/>
          </p:cNvSpPr>
          <p:nvPr/>
        </p:nvSpPr>
        <p:spPr bwMode="auto">
          <a:xfrm>
            <a:off x="8582247" y="6252492"/>
            <a:ext cx="3468038" cy="646331"/>
          </a:xfrm>
          <a:prstGeom prst="rect">
            <a:avLst/>
          </a:prstGeom>
          <a:noFill/>
          <a:ln w="9525">
            <a:noFill/>
            <a:miter lim="800000"/>
            <a:headEnd/>
            <a:tailEnd/>
          </a:ln>
        </p:spPr>
        <p:txBody>
          <a:bodyPr wrap="square">
            <a:spAutoFit/>
          </a:bodyPr>
          <a:lstStyle/>
          <a:p>
            <a:r>
              <a:rPr lang="uk-UA" dirty="0" err="1" smtClean="0">
                <a:solidFill>
                  <a:schemeClr val="accent6">
                    <a:lumMod val="75000"/>
                  </a:schemeClr>
                </a:solidFill>
                <a:latin typeface="Comic Sans MS" panose="030F0702030302020204" pitchFamily="66" charset="0"/>
                <a:cs typeface="Times New Roman" pitchFamily="18" charset="0"/>
              </a:rPr>
              <a:t>Туристическая</a:t>
            </a:r>
            <a:r>
              <a:rPr lang="uk-UA" dirty="0" smtClean="0">
                <a:solidFill>
                  <a:schemeClr val="accent6">
                    <a:lumMod val="75000"/>
                  </a:schemeClr>
                </a:solidFill>
                <a:latin typeface="Comic Sans MS" panose="030F0702030302020204" pitchFamily="66" charset="0"/>
                <a:cs typeface="Times New Roman" pitchFamily="18" charset="0"/>
              </a:rPr>
              <a:t> база «</a:t>
            </a:r>
            <a:r>
              <a:rPr lang="uk-UA" dirty="0" err="1" smtClean="0">
                <a:solidFill>
                  <a:schemeClr val="accent6">
                    <a:lumMod val="75000"/>
                  </a:schemeClr>
                </a:solidFill>
                <a:latin typeface="Comic Sans MS" panose="030F0702030302020204" pitchFamily="66" charset="0"/>
                <a:cs typeface="Times New Roman" pitchFamily="18" charset="0"/>
              </a:rPr>
              <a:t>Боровичанка</a:t>
            </a:r>
            <a:r>
              <a:rPr lang="uk-UA" dirty="0" smtClean="0">
                <a:solidFill>
                  <a:schemeClr val="accent6">
                    <a:lumMod val="75000"/>
                  </a:schemeClr>
                </a:solidFill>
                <a:latin typeface="Comic Sans MS" panose="030F0702030302020204" pitchFamily="66" charset="0"/>
                <a:cs typeface="Times New Roman" pitchFamily="18" charset="0"/>
              </a:rPr>
              <a:t>»</a:t>
            </a:r>
            <a:endParaRPr lang="ru-RU" dirty="0">
              <a:solidFill>
                <a:schemeClr val="accent6">
                  <a:lumMod val="75000"/>
                </a:schemeClr>
              </a:solidFill>
              <a:latin typeface="Comic Sans MS" panose="030F0702030302020204" pitchFamily="66" charset="0"/>
            </a:endParaRPr>
          </a:p>
        </p:txBody>
      </p:sp>
      <p:sp>
        <p:nvSpPr>
          <p:cNvPr id="23570" name="Rectangle 18"/>
          <p:cNvSpPr>
            <a:spLocks noChangeArrowheads="1"/>
          </p:cNvSpPr>
          <p:nvPr/>
        </p:nvSpPr>
        <p:spPr bwMode="auto">
          <a:xfrm>
            <a:off x="603082" y="6178718"/>
            <a:ext cx="3722494" cy="369332"/>
          </a:xfrm>
          <a:prstGeom prst="rect">
            <a:avLst/>
          </a:prstGeom>
          <a:noFill/>
          <a:ln w="9525">
            <a:noFill/>
            <a:miter lim="800000"/>
            <a:headEnd/>
            <a:tailEnd/>
          </a:ln>
          <a:effectLst/>
        </p:spPr>
        <p:txBody>
          <a:bodyPr wrap="none">
            <a:spAutoFit/>
          </a:bodyPr>
          <a:lstStyle/>
          <a:p>
            <a:r>
              <a:rPr lang="ru-RU" dirty="0" smtClean="0">
                <a:solidFill>
                  <a:schemeClr val="accent6">
                    <a:lumMod val="75000"/>
                  </a:schemeClr>
                </a:solidFill>
                <a:latin typeface="Comic Sans MS" panose="030F0702030302020204" pitchFamily="66" charset="0"/>
              </a:rPr>
              <a:t>Туристическая база «</a:t>
            </a:r>
            <a:r>
              <a:rPr lang="ru-RU" dirty="0" err="1" smtClean="0">
                <a:solidFill>
                  <a:schemeClr val="accent6">
                    <a:lumMod val="75000"/>
                  </a:schemeClr>
                </a:solidFill>
                <a:latin typeface="Comic Sans MS" panose="030F0702030302020204" pitchFamily="66" charset="0"/>
              </a:rPr>
              <a:t>Деснянка</a:t>
            </a:r>
            <a:r>
              <a:rPr lang="ru-RU" dirty="0" smtClean="0">
                <a:solidFill>
                  <a:schemeClr val="accent6">
                    <a:lumMod val="75000"/>
                  </a:schemeClr>
                </a:solidFill>
                <a:latin typeface="Comic Sans MS" panose="030F0702030302020204" pitchFamily="66" charset="0"/>
              </a:rPr>
              <a:t>»</a:t>
            </a:r>
            <a:endParaRPr lang="ru-RU" dirty="0">
              <a:solidFill>
                <a:schemeClr val="accent6">
                  <a:lumMod val="75000"/>
                </a:schemeClr>
              </a:solidFill>
              <a:latin typeface="Comic Sans MS" panose="030F0702030302020204" pitchFamily="66" charset="0"/>
            </a:endParaRPr>
          </a:p>
        </p:txBody>
      </p:sp>
      <p:sp>
        <p:nvSpPr>
          <p:cNvPr id="23563" name="Прямоугольник 3"/>
          <p:cNvSpPr>
            <a:spLocks noChangeArrowheads="1"/>
          </p:cNvSpPr>
          <p:nvPr/>
        </p:nvSpPr>
        <p:spPr bwMode="auto">
          <a:xfrm>
            <a:off x="4784518" y="6202856"/>
            <a:ext cx="2761591" cy="646331"/>
          </a:xfrm>
          <a:prstGeom prst="rect">
            <a:avLst/>
          </a:prstGeom>
          <a:noFill/>
          <a:ln w="9525">
            <a:noFill/>
            <a:miter lim="800000"/>
            <a:headEnd/>
            <a:tailEnd/>
          </a:ln>
        </p:spPr>
        <p:txBody>
          <a:bodyPr wrap="square">
            <a:spAutoFit/>
          </a:bodyPr>
          <a:lstStyle/>
          <a:p>
            <a:r>
              <a:rPr lang="ru-RU" dirty="0" smtClean="0">
                <a:solidFill>
                  <a:schemeClr val="accent6">
                    <a:lumMod val="75000"/>
                  </a:schemeClr>
                </a:solidFill>
                <a:latin typeface="Comic Sans MS" panose="030F0702030302020204" pitchFamily="66" charset="0"/>
              </a:rPr>
              <a:t>Дом для туристов в с. Старая-Гута</a:t>
            </a:r>
            <a:endParaRPr lang="ru-RU" dirty="0">
              <a:solidFill>
                <a:schemeClr val="accent6">
                  <a:lumMod val="75000"/>
                </a:schemeClr>
              </a:solidFill>
              <a:latin typeface="Comic Sans MS" panose="030F0702030302020204" pitchFamily="66" charset="0"/>
            </a:endParaRPr>
          </a:p>
        </p:txBody>
      </p:sp>
      <p:pic>
        <p:nvPicPr>
          <p:cNvPr id="23569" name="Picture 17" descr="P1020176_c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628" y="2811825"/>
            <a:ext cx="4596291" cy="3399844"/>
          </a:xfrm>
          <a:prstGeom prst="rect">
            <a:avLst/>
          </a:prstGeom>
          <a:noFill/>
        </p:spPr>
      </p:pic>
      <p:sp>
        <p:nvSpPr>
          <p:cNvPr id="2" name="TextBox 1"/>
          <p:cNvSpPr txBox="1"/>
          <p:nvPr/>
        </p:nvSpPr>
        <p:spPr>
          <a:xfrm>
            <a:off x="4645849" y="238148"/>
            <a:ext cx="7455549" cy="923330"/>
          </a:xfrm>
          <a:prstGeom prst="rect">
            <a:avLst/>
          </a:prstGeom>
          <a:noFill/>
        </p:spPr>
        <p:txBody>
          <a:bodyPr wrap="square" rtlCol="0">
            <a:spAutoFit/>
          </a:bodyPr>
          <a:lstStyle/>
          <a:p>
            <a:r>
              <a:rPr lang="ru-RU" dirty="0" smtClean="0">
                <a:solidFill>
                  <a:schemeClr val="bg1"/>
                </a:solidFill>
                <a:latin typeface="Comic Sans MS" panose="030F0702030302020204" pitchFamily="66" charset="0"/>
              </a:rPr>
              <a:t>Для приема туристов функционирует две туристические базы Национального природного парка «</a:t>
            </a:r>
            <a:r>
              <a:rPr lang="ru-RU" dirty="0" err="1" smtClean="0">
                <a:solidFill>
                  <a:schemeClr val="bg1"/>
                </a:solidFill>
                <a:latin typeface="Comic Sans MS" panose="030F0702030302020204" pitchFamily="66" charset="0"/>
              </a:rPr>
              <a:t>Деснянско-Старогутский</a:t>
            </a:r>
            <a:r>
              <a:rPr lang="ru-RU" dirty="0" smtClean="0">
                <a:solidFill>
                  <a:schemeClr val="bg1"/>
                </a:solidFill>
                <a:latin typeface="Comic Sans MS" panose="030F0702030302020204" pitchFamily="66" charset="0"/>
              </a:rPr>
              <a:t>» и  оборудованы комнаты в селе Старая Гута.</a:t>
            </a:r>
            <a:endParaRPr lang="en-US" dirty="0">
              <a:solidFill>
                <a:schemeClr val="bg1"/>
              </a:solidFill>
              <a:latin typeface="Comic Sans MS" panose="030F0702030302020204" pitchFamily="66" charset="0"/>
            </a:endParaRPr>
          </a:p>
        </p:txBody>
      </p:sp>
      <p:pic>
        <p:nvPicPr>
          <p:cNvPr id="5" name="Рисунок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86458" y="1161478"/>
            <a:ext cx="7639601" cy="1469848"/>
          </a:xfrm>
          <a:prstGeom prst="rect">
            <a:avLst/>
          </a:prstGeom>
        </p:spPr>
      </p:pic>
      <p:sp>
        <p:nvSpPr>
          <p:cNvPr id="3" name="Прямоугольник 2"/>
          <p:cNvSpPr/>
          <p:nvPr/>
        </p:nvSpPr>
        <p:spPr>
          <a:xfrm>
            <a:off x="4704918" y="1342016"/>
            <a:ext cx="7487081" cy="1200329"/>
          </a:xfrm>
          <a:prstGeom prst="rect">
            <a:avLst/>
          </a:prstGeom>
        </p:spPr>
        <p:txBody>
          <a:bodyPr wrap="square">
            <a:spAutoFit/>
          </a:bodyPr>
          <a:lstStyle/>
          <a:p>
            <a:pPr algn="just"/>
            <a:r>
              <a:rPr lang="en-US" sz="2400" dirty="0"/>
              <a:t>To receive tourists, there are two tourist centers of the </a:t>
            </a:r>
            <a:r>
              <a:rPr lang="en-US" sz="2400" dirty="0" err="1"/>
              <a:t>Desnyansko-Starogutsky</a:t>
            </a:r>
            <a:r>
              <a:rPr lang="en-US" sz="2400" dirty="0"/>
              <a:t> National Natural Park and rooms in the village of </a:t>
            </a:r>
            <a:r>
              <a:rPr lang="en-US" sz="2400" dirty="0" err="1"/>
              <a:t>Staraya</a:t>
            </a:r>
            <a:r>
              <a:rPr lang="en-US" sz="2400" dirty="0"/>
              <a:t> </a:t>
            </a:r>
            <a:r>
              <a:rPr lang="en-US" sz="2400" dirty="0" err="1"/>
              <a:t>Guta</a:t>
            </a:r>
            <a:r>
              <a:rPr lang="en-US" sz="2400" dirty="0"/>
              <a:t>.</a:t>
            </a:r>
            <a:endParaRPr lang="ru-RU" sz="2400" dirty="0"/>
          </a:p>
        </p:txBody>
      </p:sp>
    </p:spTree>
    <p:extLst>
      <p:ext uri="{BB962C8B-B14F-4D97-AF65-F5344CB8AC3E}">
        <p14:creationId xmlns:p14="http://schemas.microsoft.com/office/powerpoint/2010/main" val="19546247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31188" y="0"/>
            <a:ext cx="3960812" cy="6858000"/>
          </a:xfrm>
          <a:prstGeom prst="rect">
            <a:avLst/>
          </a:prstGeom>
          <a:noFill/>
          <a:ln w="9525">
            <a:noFill/>
            <a:miter lim="800000"/>
            <a:headEnd/>
            <a:tailEnd/>
          </a:ln>
        </p:spPr>
      </p:pic>
      <p:pic>
        <p:nvPicPr>
          <p:cNvPr id="26627" name="Рисунок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95174"/>
            <a:ext cx="4954588" cy="4462826"/>
          </a:xfrm>
          <a:prstGeom prst="rect">
            <a:avLst/>
          </a:prstGeom>
          <a:noFill/>
          <a:ln w="9525">
            <a:noFill/>
            <a:miter lim="800000"/>
            <a:headEnd/>
            <a:tailEnd/>
          </a:ln>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0621" y="2395174"/>
            <a:ext cx="3125534" cy="4462826"/>
          </a:xfrm>
          <a:prstGeom prst="rect">
            <a:avLst/>
          </a:prstGeom>
        </p:spPr>
      </p:pic>
      <p:pic>
        <p:nvPicPr>
          <p:cNvPr id="26629" name="Рисунок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8231188" cy="2290433"/>
          </a:xfrm>
          <a:prstGeom prst="rect">
            <a:avLst/>
          </a:prstGeom>
          <a:noFill/>
          <a:ln w="9525">
            <a:noFill/>
            <a:miter lim="800000"/>
            <a:headEnd/>
            <a:tailEnd/>
          </a:ln>
        </p:spPr>
      </p:pic>
      <p:pic>
        <p:nvPicPr>
          <p:cNvPr id="9" name="Рисунок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4588" y="2395174"/>
            <a:ext cx="3125534" cy="4462826"/>
          </a:xfrm>
          <a:prstGeom prst="rect">
            <a:avLst/>
          </a:prstGeom>
        </p:spPr>
      </p:pic>
      <p:sp>
        <p:nvSpPr>
          <p:cNvPr id="3" name="TextBox 2"/>
          <p:cNvSpPr txBox="1"/>
          <p:nvPr/>
        </p:nvSpPr>
        <p:spPr>
          <a:xfrm>
            <a:off x="5105654" y="2792931"/>
            <a:ext cx="3297382" cy="1323439"/>
          </a:xfrm>
          <a:prstGeom prst="rect">
            <a:avLst/>
          </a:prstGeom>
          <a:noFill/>
        </p:spPr>
        <p:txBody>
          <a:bodyPr wrap="square" rtlCol="0">
            <a:spAutoFit/>
          </a:bodyPr>
          <a:lstStyle/>
          <a:p>
            <a:r>
              <a:rPr lang="ru-RU" sz="2000" dirty="0" smtClean="0">
                <a:solidFill>
                  <a:schemeClr val="accent6">
                    <a:lumMod val="75000"/>
                  </a:schemeClr>
                </a:solidFill>
                <a:latin typeface="Comic Sans MS" panose="030F0702030302020204" pitchFamily="66" charset="0"/>
              </a:rPr>
              <a:t>Развиваются разные виды туризма, в том числе и орнитологический.</a:t>
            </a:r>
            <a:endParaRPr lang="en-US" sz="2000" dirty="0">
              <a:solidFill>
                <a:schemeClr val="accent6">
                  <a:lumMod val="75000"/>
                </a:schemeClr>
              </a:solidFill>
              <a:latin typeface="Comic Sans MS" panose="030F0702030302020204" pitchFamily="66" charset="0"/>
            </a:endParaRPr>
          </a:p>
        </p:txBody>
      </p:sp>
      <p:pic>
        <p:nvPicPr>
          <p:cNvPr id="5" name="Рисунок 4"/>
          <p:cNvPicPr>
            <a:picLocks noChangeAspect="1"/>
          </p:cNvPicPr>
          <p:nvPr/>
        </p:nvPicPr>
        <p:blipFill rotWithShape="1">
          <a:blip r:embed="rId6" cstate="email">
            <a:extLst>
              <a:ext uri="{28A0092B-C50C-407E-A947-70E740481C1C}">
                <a14:useLocalDpi xmlns:a14="http://schemas.microsoft.com/office/drawing/2010/main"/>
              </a:ext>
            </a:extLst>
          </a:blip>
          <a:srcRect b="-1169"/>
          <a:stretch/>
        </p:blipFill>
        <p:spPr>
          <a:xfrm>
            <a:off x="5049621" y="4514126"/>
            <a:ext cx="3086534" cy="2343873"/>
          </a:xfrm>
          <a:prstGeom prst="rect">
            <a:avLst/>
          </a:prstGeom>
        </p:spPr>
      </p:pic>
      <p:sp>
        <p:nvSpPr>
          <p:cNvPr id="2" name="Прямоугольник 1"/>
          <p:cNvSpPr/>
          <p:nvPr/>
        </p:nvSpPr>
        <p:spPr>
          <a:xfrm>
            <a:off x="5124703" y="4780887"/>
            <a:ext cx="2897369" cy="1569660"/>
          </a:xfrm>
          <a:prstGeom prst="rect">
            <a:avLst/>
          </a:prstGeom>
        </p:spPr>
        <p:txBody>
          <a:bodyPr wrap="square">
            <a:spAutoFit/>
          </a:bodyPr>
          <a:lstStyle/>
          <a:p>
            <a:pPr algn="just"/>
            <a:r>
              <a:rPr lang="en-US" sz="2400" dirty="0">
                <a:solidFill>
                  <a:schemeClr val="bg1"/>
                </a:solidFill>
                <a:latin typeface="Times New Roman" pitchFamily="18" charset="0"/>
                <a:cs typeface="Times New Roman" pitchFamily="18" charset="0"/>
              </a:rPr>
              <a:t>Various types of tourism are developing, including ornithological.</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841096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1297</Words>
  <Application>Microsoft Office PowerPoint</Application>
  <PresentationFormat>Широкоэкранный</PresentationFormat>
  <Paragraphs>136</Paragraphs>
  <Slides>17</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Calibri Light</vt:lpstr>
      <vt:lpstr>Comic Sans MS</vt:lpstr>
      <vt:lpstr>Tahoma</vt:lpstr>
      <vt:lpstr>Times New Roman</vt:lpstr>
      <vt:lpstr>Wingdings</vt:lpstr>
      <vt:lpstr>Тема Office</vt:lpstr>
      <vt:lpstr>Презентация PowerPoint</vt:lpstr>
      <vt:lpstr>Презентация PowerPoint</vt:lpstr>
      <vt:lpstr>Презентация PowerPoint</vt:lpstr>
      <vt:lpstr>Карта функционального зонирования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36</cp:revision>
  <dcterms:created xsi:type="dcterms:W3CDTF">2020-12-05T12:14:50Z</dcterms:created>
  <dcterms:modified xsi:type="dcterms:W3CDTF">2021-01-05T13:43:58Z</dcterms:modified>
</cp:coreProperties>
</file>